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97" r:id="rId2"/>
    <p:sldId id="374" r:id="rId3"/>
    <p:sldId id="347" r:id="rId4"/>
    <p:sldId id="369" r:id="rId5"/>
    <p:sldId id="357" r:id="rId6"/>
    <p:sldId id="396" r:id="rId7"/>
    <p:sldId id="411" r:id="rId8"/>
    <p:sldId id="405" r:id="rId9"/>
    <p:sldId id="410" r:id="rId10"/>
    <p:sldId id="404" r:id="rId11"/>
    <p:sldId id="398" r:id="rId12"/>
    <p:sldId id="393" r:id="rId13"/>
    <p:sldId id="409" r:id="rId14"/>
    <p:sldId id="395" r:id="rId15"/>
    <p:sldId id="359" r:id="rId16"/>
    <p:sldId id="400" r:id="rId17"/>
    <p:sldId id="406" r:id="rId18"/>
    <p:sldId id="401" r:id="rId19"/>
    <p:sldId id="402" r:id="rId20"/>
    <p:sldId id="403" r:id="rId21"/>
    <p:sldId id="284" r:id="rId22"/>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lvl1pPr>
    <a:lvl2pPr marL="0" marR="0" indent="457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lvl2pPr>
    <a:lvl3pPr marL="0" marR="0" indent="914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lvl3pPr>
    <a:lvl4pPr marL="0" marR="0" indent="1371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lvl4pPr>
    <a:lvl5pPr marL="0" marR="0" indent="18288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lvl5pPr>
    <a:lvl6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lvl6pPr>
    <a:lvl7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lvl7pPr>
    <a:lvl8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lvl8pPr>
    <a:lvl9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GillSans"/>
          <a:ea typeface="GillSans"/>
          <a:cs typeface="GillSans"/>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D0F2DD"/>
          </a:solidFill>
        </a:fill>
      </a:tcStyle>
    </a:wholeTbl>
    <a:band2H>
      <a:tcTxStyle/>
      <a:tcStyle>
        <a:tcBdr/>
        <a:fill>
          <a:solidFill>
            <a:srgbClr val="E9F8EF"/>
          </a:solidFill>
        </a:fill>
      </a:tcStyle>
    </a:band2H>
    <a:firstCol>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Col>
    <a:lastRow>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lastRow>
    <a:firstRow>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Row>
  </a:tblStyle>
  <a:tblStyle styleId="{C7B018BB-80A7-4F77-B60F-C8B233D01FF8}" styleName="">
    <a:tblBg/>
    <a:wholeTbl>
      <a:tcTxStyle b="on" i="on">
        <a:font>
          <a:latin typeface="GillSans"/>
          <a:ea typeface="GillSans"/>
          <a:cs typeface="GillSans"/>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Col>
    <a:lastRow>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lastRow>
    <a:firstRow>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Row>
  </a:tblStyle>
  <a:tblStyle styleId="{EEE7283C-3CF3-47DC-8721-378D4A62B228}" styleName="">
    <a:tblBg/>
    <a:wholeTbl>
      <a:tcTxStyle b="on" i="on">
        <a:font>
          <a:latin typeface="GillSans"/>
          <a:ea typeface="GillSans"/>
          <a:cs typeface="GillSans"/>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CCCDA"/>
          </a:solidFill>
        </a:fill>
      </a:tcStyle>
    </a:wholeTbl>
    <a:band2H>
      <a:tcTxStyle/>
      <a:tcStyle>
        <a:tcBdr/>
        <a:fill>
          <a:solidFill>
            <a:srgbClr val="E7E7ED"/>
          </a:solidFill>
        </a:fill>
      </a:tcStyle>
    </a:band2H>
    <a:firstCol>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Col>
    <a:lastRow>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lastRow>
    <a:firstRow>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Row>
  </a:tblStyle>
  <a:tblStyle styleId="{CF821DB8-F4EB-4A41-A1BA-3FCAFE7338EE}" styleName="">
    <a:tblBg/>
    <a:wholeTbl>
      <a:tcTxStyle b="on" i="on">
        <a:font>
          <a:latin typeface="GillSans"/>
          <a:ea typeface="GillSans"/>
          <a:cs typeface="GillSan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n">
        <a:font>
          <a:latin typeface="GillSans"/>
          <a:ea typeface="GillSans"/>
          <a:cs typeface="GillSans"/>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GillSans"/>
          <a:ea typeface="GillSans"/>
          <a:cs typeface="GillSans"/>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GillSans"/>
          <a:ea typeface="GillSans"/>
          <a:cs typeface="GillSans"/>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GillSans"/>
          <a:ea typeface="GillSans"/>
          <a:cs typeface="GillSans"/>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Col>
    <a:lastRow>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lastRow>
    <a:firstRow>
      <a:tcTxStyle b="on" i="on">
        <a:font>
          <a:latin typeface="GillSans"/>
          <a:ea typeface="GillSans"/>
          <a:cs typeface="GillSans"/>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Row>
  </a:tblStyle>
  <a:tblStyle styleId="{2708684C-4D16-4618-839F-0558EEFCDFE6}" styleName="">
    <a:tblBg/>
    <a:wholeTbl>
      <a:tcTxStyle b="on" i="on">
        <a:font>
          <a:latin typeface="GillSans"/>
          <a:ea typeface="GillSans"/>
          <a:cs typeface="GillSans"/>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n">
        <a:font>
          <a:latin typeface="GillSans"/>
          <a:ea typeface="GillSans"/>
          <a:cs typeface="GillSans"/>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GillSans"/>
          <a:ea typeface="GillSans"/>
          <a:cs typeface="GillSans"/>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GillSans"/>
          <a:ea typeface="GillSans"/>
          <a:cs typeface="GillSans"/>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5785" autoAdjust="0"/>
  </p:normalViewPr>
  <p:slideViewPr>
    <p:cSldViewPr snapToGrid="0">
      <p:cViewPr varScale="1">
        <p:scale>
          <a:sx n="42" d="100"/>
          <a:sy n="42" d="100"/>
        </p:scale>
        <p:origin x="492" y="72"/>
      </p:cViewPr>
      <p:guideLst/>
    </p:cSldViewPr>
  </p:slideViewPr>
  <p:outlineViewPr>
    <p:cViewPr>
      <p:scale>
        <a:sx n="33" d="100"/>
        <a:sy n="33" d="100"/>
      </p:scale>
      <p:origin x="0" y="-804"/>
    </p:cViewPr>
  </p:outlineViewPr>
  <p:notesTextViewPr>
    <p:cViewPr>
      <p:scale>
        <a:sx n="75" d="100"/>
        <a:sy n="75" d="100"/>
      </p:scale>
      <p:origin x="0" y="0"/>
    </p:cViewPr>
  </p:notesTextViewPr>
  <p:sorterViewPr>
    <p:cViewPr>
      <p:scale>
        <a:sx n="100" d="100"/>
        <a:sy n="100" d="100"/>
      </p:scale>
      <p:origin x="0" y="-1384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299043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HI everyone I’m Justin Kearns from Tucr.io </a:t>
            </a:r>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Hands up if you recognise these guys…</a:t>
            </a:r>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Yep these are the guys from Silicon </a:t>
            </a:r>
            <a:r>
              <a:rPr lang="en-IE" baseline="0" dirty="0" err="1" smtClean="0"/>
              <a:t>velley</a:t>
            </a:r>
            <a:r>
              <a:rPr lang="en-IE" baseline="0" dirty="0" smtClean="0"/>
              <a:t> </a:t>
            </a:r>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One of the best things to come out of the states in a long while. </a:t>
            </a:r>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I just love the series and in fact is you want to learn what it would be like to work at a start up then definitely watch it.  It Is a lot closer </a:t>
            </a:r>
            <a:r>
              <a:rPr lang="en-IE" baseline="0" dirty="0" err="1" smtClean="0"/>
              <a:t>tp</a:t>
            </a:r>
            <a:r>
              <a:rPr lang="en-IE" baseline="0" dirty="0" smtClean="0"/>
              <a:t> reality than you would think. Minus all the venture capitalist throwing money at you… </a:t>
            </a:r>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So I ‘m the CEO and co-founder of Tucr, I’m technically Richard (but I cant code or at least I haven’t since college) but I do lead the strategic vision of the company and keep the team motivated so I guess I a bit like </a:t>
            </a:r>
            <a:r>
              <a:rPr lang="en-IE" baseline="0" dirty="0" err="1" smtClean="0"/>
              <a:t>Ultich</a:t>
            </a:r>
            <a:r>
              <a:rPr lang="en-IE" baseline="0" dirty="0" smtClean="0"/>
              <a:t> too. </a:t>
            </a:r>
            <a:r>
              <a:rPr lang="en-IE" baseline="0" dirty="0" smtClean="0"/>
              <a:t>  </a:t>
            </a:r>
            <a:endParaRPr lang="en-IE" baseline="0" dirty="0" smtClean="0"/>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Luckily I </a:t>
            </a:r>
            <a:r>
              <a:rPr lang="en-IE" baseline="0" dirty="0" smtClean="0"/>
              <a:t>founded </a:t>
            </a:r>
            <a:r>
              <a:rPr lang="en-IE" baseline="0" dirty="0" smtClean="0"/>
              <a:t>the company with our very own </a:t>
            </a:r>
            <a:r>
              <a:rPr lang="en-IE" baseline="0" dirty="0" err="1" smtClean="0"/>
              <a:t>Gilfoil</a:t>
            </a:r>
            <a:r>
              <a:rPr lang="en-IE" baseline="0" dirty="0" smtClean="0"/>
              <a:t> </a:t>
            </a:r>
          </a:p>
        </p:txBody>
      </p:sp>
    </p:spTree>
    <p:extLst>
      <p:ext uri="{BB962C8B-B14F-4D97-AF65-F5344CB8AC3E}">
        <p14:creationId xmlns:p14="http://schemas.microsoft.com/office/powerpoint/2010/main" val="128439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For example running lean and scaling for lean two amazing books inspired by the founder of these guiding </a:t>
            </a:r>
            <a:r>
              <a:rPr lang="en-IE" baseline="0" dirty="0" smtClean="0"/>
              <a:t>principles </a:t>
            </a:r>
            <a:r>
              <a:rPr lang="en-IE" baseline="0" dirty="0" err="1" smtClean="0"/>
              <a:t>eric</a:t>
            </a:r>
            <a:r>
              <a:rPr lang="en-IE" baseline="0" dirty="0" smtClean="0"/>
              <a:t> </a:t>
            </a:r>
            <a:r>
              <a:rPr lang="en-IE" baseline="0" dirty="0" err="1" smtClean="0"/>
              <a:t>reeise</a:t>
            </a:r>
            <a:r>
              <a:rPr lang="en-IE" baseline="0" dirty="0" smtClean="0"/>
              <a:t> with his book the lean </a:t>
            </a:r>
            <a:r>
              <a:rPr lang="en-IE" baseline="0" dirty="0" err="1" smtClean="0"/>
              <a:t>startup</a:t>
            </a:r>
            <a:r>
              <a:rPr lang="en-IE" baseline="0" dirty="0" smtClean="0"/>
              <a:t>. </a:t>
            </a:r>
          </a:p>
        </p:txBody>
      </p:sp>
    </p:spTree>
    <p:extLst>
      <p:ext uri="{BB962C8B-B14F-4D97-AF65-F5344CB8AC3E}">
        <p14:creationId xmlns:p14="http://schemas.microsoft.com/office/powerpoint/2010/main" val="2835288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One of the most important words in </a:t>
            </a:r>
            <a:r>
              <a:rPr lang="en-IE" baseline="0" dirty="0" err="1" smtClean="0"/>
              <a:t>starups</a:t>
            </a:r>
            <a:r>
              <a:rPr lang="en-IE" baseline="0" dirty="0" smtClean="0"/>
              <a:t> is ‘change’ </a:t>
            </a:r>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Change is why I got into start-ups – not dreaming of getting rich, but to get the change to create something that can create change in this world. </a:t>
            </a:r>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Change is constant within </a:t>
            </a:r>
            <a:r>
              <a:rPr lang="en-IE" baseline="0" dirty="0" err="1" smtClean="0"/>
              <a:t>startups</a:t>
            </a:r>
            <a:r>
              <a:rPr lang="en-IE" baseline="0" dirty="0" smtClean="0"/>
              <a:t> too and this can be challenging for you if your new to this type of environment. Markets change over night and this means you are forced to change what you do and how you do it. Sometimes you hit a barrier in the market that you are trying to enter with a new product and if you are to stubborn to change tack or pivot then your business will die.  You too as an early employee must be open to embracing this change and must be conformable working with change too. There will be tasks that in tech terms will may be well below your skill level. Like updating a </a:t>
            </a:r>
            <a:r>
              <a:rPr lang="en-IE" baseline="0" dirty="0" err="1" smtClean="0"/>
              <a:t>wordpress</a:t>
            </a:r>
            <a:r>
              <a:rPr lang="en-IE" baseline="0" dirty="0" smtClean="0"/>
              <a:t> site, hacking together 3</a:t>
            </a:r>
            <a:r>
              <a:rPr lang="en-IE" baseline="30000" dirty="0" smtClean="0"/>
              <a:t>rd</a:t>
            </a:r>
            <a:r>
              <a:rPr lang="en-IE" baseline="0" dirty="0" smtClean="0"/>
              <a:t> party solutions to solve a problem in a very minimal way but the plus side </a:t>
            </a:r>
            <a:r>
              <a:rPr lang="en-IE" baseline="0" dirty="0" smtClean="0"/>
              <a:t>is you can see how your work  is impacting on the  direction </a:t>
            </a:r>
            <a:r>
              <a:rPr lang="en-IE" baseline="0" dirty="0" smtClean="0"/>
              <a:t>the company is moving, this give people a real purpose to their work</a:t>
            </a:r>
            <a:r>
              <a:rPr lang="en-IE" baseline="0" dirty="0" smtClean="0"/>
              <a:t>. </a:t>
            </a:r>
            <a:endParaRPr lang="en-IE" baseline="0" dirty="0" smtClean="0"/>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For example we use </a:t>
            </a:r>
            <a:r>
              <a:rPr lang="en-IE" baseline="0" dirty="0" err="1" smtClean="0"/>
              <a:t>wordpress</a:t>
            </a:r>
            <a:r>
              <a:rPr lang="en-IE" baseline="0" dirty="0" smtClean="0"/>
              <a:t> for our marketing/sales website I come from a marketing background and so love using </a:t>
            </a:r>
            <a:r>
              <a:rPr lang="en-IE" baseline="0" dirty="0" err="1" smtClean="0"/>
              <a:t>wordpress</a:t>
            </a:r>
            <a:r>
              <a:rPr lang="en-IE" baseline="0" dirty="0" smtClean="0"/>
              <a:t> because it is great for digital marketing campaigns and is super easy for no technical for like me to work with.  Bart our CTO </a:t>
            </a:r>
            <a:r>
              <a:rPr lang="en-IE" baseline="0" dirty="0" smtClean="0"/>
              <a:t>despises </a:t>
            </a:r>
            <a:r>
              <a:rPr lang="en-IE" baseline="0" dirty="0" err="1" smtClean="0"/>
              <a:t>wordpress</a:t>
            </a:r>
            <a:r>
              <a:rPr lang="en-IE" baseline="0" dirty="0" smtClean="0"/>
              <a:t>, </a:t>
            </a:r>
            <a:r>
              <a:rPr lang="en-IE" baseline="0" dirty="0" smtClean="0"/>
              <a:t>so </a:t>
            </a:r>
            <a:r>
              <a:rPr lang="en-IE" baseline="0" dirty="0" smtClean="0"/>
              <a:t>Bart has been pushing us to move to </a:t>
            </a:r>
            <a:r>
              <a:rPr lang="en-IE" baseline="0" dirty="0" err="1" smtClean="0"/>
              <a:t>boostrap</a:t>
            </a:r>
            <a:r>
              <a:rPr lang="en-IE" baseline="0" dirty="0" smtClean="0"/>
              <a:t> for our sales site with a long while. So when we were creating a new product recently David volunteered to build it in bootstrap. This was a real eye opener for me. We worked together step by step to </a:t>
            </a:r>
            <a:r>
              <a:rPr lang="en-IE" baseline="0" dirty="0" smtClean="0"/>
              <a:t>build </a:t>
            </a:r>
            <a:r>
              <a:rPr lang="en-IE" baseline="0" dirty="0" smtClean="0"/>
              <a:t>it from the group up, for me it was like sitting with a graphic designed and mocking up a site to exactly how I wanted it to look. So thanks to </a:t>
            </a:r>
            <a:r>
              <a:rPr lang="en-IE" baseline="0" dirty="0" err="1" smtClean="0"/>
              <a:t>Davids</a:t>
            </a:r>
            <a:r>
              <a:rPr lang="en-IE" baseline="0" dirty="0" smtClean="0"/>
              <a:t> approach I changed how I view </a:t>
            </a:r>
            <a:r>
              <a:rPr lang="en-IE" baseline="0" dirty="0" err="1" smtClean="0"/>
              <a:t>boostrap</a:t>
            </a:r>
            <a:r>
              <a:rPr lang="en-IE" baseline="0" dirty="0" smtClean="0"/>
              <a:t> now, I can see how easy it is to work with so moving forward my preference is to build in </a:t>
            </a:r>
            <a:r>
              <a:rPr lang="en-IE" baseline="0" dirty="0" err="1" smtClean="0"/>
              <a:t>boostrap</a:t>
            </a:r>
            <a:r>
              <a:rPr lang="en-IE" baseline="0" dirty="0" smtClean="0"/>
              <a:t> and convert to </a:t>
            </a:r>
            <a:r>
              <a:rPr lang="en-IE" baseline="0" dirty="0" err="1" smtClean="0"/>
              <a:t>wordpress</a:t>
            </a:r>
            <a:r>
              <a:rPr lang="en-IE" baseline="0" dirty="0" smtClean="0"/>
              <a:t>. This gives the best of both worlds between the tech team and the commercial team. </a:t>
            </a:r>
          </a:p>
          <a:p>
            <a:pPr marL="0" marR="0" indent="0" defTabSz="914400" eaLnBrk="1" fontAlgn="auto" latinLnBrk="0" hangingPunct="1">
              <a:lnSpc>
                <a:spcPct val="100000"/>
              </a:lnSpc>
              <a:spcBef>
                <a:spcPts val="400"/>
              </a:spcBef>
              <a:spcAft>
                <a:spcPts val="0"/>
              </a:spcAft>
              <a:buClrTx/>
              <a:buSzTx/>
              <a:buFontTx/>
              <a:buNone/>
              <a:tabLst/>
              <a:defRPr/>
            </a:pPr>
            <a:endParaRPr lang="en-IE" baseline="0" dirty="0" smtClean="0"/>
          </a:p>
        </p:txBody>
      </p:sp>
    </p:spTree>
    <p:extLst>
      <p:ext uri="{BB962C8B-B14F-4D97-AF65-F5344CB8AC3E}">
        <p14:creationId xmlns:p14="http://schemas.microsoft.com/office/powerpoint/2010/main" val="277625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rPr lang="en-IE" dirty="0" smtClean="0"/>
              <a:t>According</a:t>
            </a:r>
            <a:r>
              <a:rPr lang="en-IE" baseline="0" dirty="0" smtClean="0"/>
              <a:t> to a </a:t>
            </a:r>
            <a:r>
              <a:rPr lang="en-IE" baseline="0" dirty="0" err="1" smtClean="0"/>
              <a:t>stackoverflow</a:t>
            </a:r>
            <a:r>
              <a:rPr lang="en-IE" baseline="0" dirty="0" smtClean="0"/>
              <a:t> developers survey 65% of developers hate </a:t>
            </a:r>
            <a:r>
              <a:rPr lang="en-IE" baseline="0" dirty="0" err="1" smtClean="0"/>
              <a:t>wordpress</a:t>
            </a:r>
            <a:r>
              <a:rPr lang="en-IE" baseline="0" dirty="0" smtClean="0"/>
              <a:t> even tough 25% of all sites across the world are built in </a:t>
            </a:r>
            <a:r>
              <a:rPr lang="en-IE" baseline="0" dirty="0" err="1" smtClean="0"/>
              <a:t>wordpress</a:t>
            </a:r>
            <a:r>
              <a:rPr lang="en-IE" baseline="0" dirty="0" smtClean="0"/>
              <a:t>. Why is this…well firstly it is not very secure, die to its popularity and open source nature there are </a:t>
            </a:r>
            <a:r>
              <a:rPr lang="en-IE" baseline="0" dirty="0" err="1" smtClean="0"/>
              <a:t>numerious</a:t>
            </a:r>
            <a:r>
              <a:rPr lang="en-IE" baseline="0" dirty="0" smtClean="0"/>
              <a:t> back doors through tens of thousands of thirds party plugins that are available. But in all honesty I think it is because it goes against the very nature of how a  developer thinks and approach's problem solving. So I may turn to </a:t>
            </a:r>
            <a:r>
              <a:rPr lang="en-IE" baseline="0" dirty="0" err="1" smtClean="0"/>
              <a:t>bart</a:t>
            </a:r>
            <a:r>
              <a:rPr lang="en-IE" baseline="0" dirty="0" smtClean="0"/>
              <a:t> or David and say ok I need target people who land our one of our blogs and then looks at our pricing tables. I want a pop up to appear that encourages them to schedule a demo. So the guys will get </a:t>
            </a:r>
            <a:r>
              <a:rPr lang="en-IE" baseline="0" dirty="0" err="1" smtClean="0"/>
              <a:t>togheter</a:t>
            </a:r>
            <a:r>
              <a:rPr lang="en-IE" baseline="0" dirty="0" smtClean="0"/>
              <a:t>, brainstorm a solution, search for some code our there that the can ‘borrow’ and try and make it work on our site. This is best case scenario. Worst case for me is they have to </a:t>
            </a:r>
            <a:r>
              <a:rPr lang="en-IE" baseline="0" dirty="0" err="1" smtClean="0"/>
              <a:t>buld</a:t>
            </a:r>
            <a:r>
              <a:rPr lang="en-IE" baseline="0" dirty="0" smtClean="0"/>
              <a:t> this themselves. Now this is probably a joy to them, wow we get to build something. But they reality is…all businesses not just </a:t>
            </a:r>
            <a:r>
              <a:rPr lang="en-IE" baseline="0" dirty="0" err="1" smtClean="0"/>
              <a:t>startups</a:t>
            </a:r>
            <a:r>
              <a:rPr lang="en-IE" baseline="0" dirty="0" smtClean="0"/>
              <a:t>, do not have time for this….</a:t>
            </a:r>
            <a:r>
              <a:rPr lang="en-IE" baseline="0" dirty="0" err="1" smtClean="0"/>
              <a:t>wthin</a:t>
            </a:r>
            <a:r>
              <a:rPr lang="en-IE" baseline="0" dirty="0" smtClean="0"/>
              <a:t> 2 </a:t>
            </a:r>
            <a:r>
              <a:rPr lang="en-IE" baseline="0" dirty="0" err="1" smtClean="0"/>
              <a:t>minutrs</a:t>
            </a:r>
            <a:r>
              <a:rPr lang="en-IE" baseline="0" dirty="0" smtClean="0"/>
              <a:t> I can go to google search for a </a:t>
            </a:r>
            <a:r>
              <a:rPr lang="en-IE" baseline="0" dirty="0" err="1" smtClean="0"/>
              <a:t>wordpress</a:t>
            </a:r>
            <a:r>
              <a:rPr lang="en-IE" baseline="0" dirty="0" smtClean="0"/>
              <a:t> plugin for this use case and install it in seconds and hey presto my request is granted. Now if things were so simple why do </a:t>
            </a:r>
            <a:r>
              <a:rPr lang="en-IE" baseline="0" dirty="0" err="1" smtClean="0"/>
              <a:t>startups</a:t>
            </a:r>
            <a:r>
              <a:rPr lang="en-IE" baseline="0" dirty="0" smtClean="0"/>
              <a:t> need skilled people like you. Well for mission critical use cases that are the core of the business this is where custom build from the ground up delivers a competitive advantage for the business in the market. I am a big fan though of using the most simplest tools to prove that there is merit in building out a product this is the lean approach. </a:t>
            </a:r>
          </a:p>
          <a:p>
            <a:endParaRPr lang="en-IE" baseline="0" dirty="0" smtClean="0"/>
          </a:p>
          <a:p>
            <a:r>
              <a:rPr lang="en-IE" baseline="0" dirty="0" smtClean="0"/>
              <a:t>So why is this important for you to know. Well if you are targeting a job at a start up. Particularly placement at an early stage start-up. This give you an edge. </a:t>
            </a:r>
          </a:p>
          <a:p>
            <a:r>
              <a:rPr lang="en-IE" baseline="0" dirty="0" smtClean="0"/>
              <a:t>Yes it is great if you </a:t>
            </a:r>
          </a:p>
        </p:txBody>
      </p:sp>
    </p:spTree>
    <p:extLst>
      <p:ext uri="{BB962C8B-B14F-4D97-AF65-F5344CB8AC3E}">
        <p14:creationId xmlns:p14="http://schemas.microsoft.com/office/powerpoint/2010/main" val="944952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smtClean="0"/>
              <a:t>https://youtu.be/XQCsOymE2mE </a:t>
            </a:r>
            <a:r>
              <a:rPr lang="en-IE" dirty="0" smtClean="0"/>
              <a:t> 3m 50  or 9:20sec -</a:t>
            </a:r>
            <a:r>
              <a:rPr lang="en-IE" baseline="0" dirty="0" smtClean="0"/>
              <a:t> 10:41 </a:t>
            </a:r>
            <a:r>
              <a:rPr lang="en-IE" dirty="0" smtClean="0"/>
              <a:t> 12 30 – 13:00 	</a:t>
            </a:r>
          </a:p>
          <a:p>
            <a:r>
              <a:rPr lang="en-IE" dirty="0" smtClean="0"/>
              <a:t>So</a:t>
            </a:r>
            <a:r>
              <a:rPr lang="en-IE" baseline="0" dirty="0" smtClean="0"/>
              <a:t> yes it is really important that can step up and take initiative like David did and its important that people like me listen closely to what our </a:t>
            </a:r>
            <a:r>
              <a:rPr lang="en-IE" baseline="0" dirty="0" err="1" smtClean="0"/>
              <a:t>devs</a:t>
            </a:r>
            <a:r>
              <a:rPr lang="en-IE" baseline="0" dirty="0" smtClean="0"/>
              <a:t> have to say and empower them to become leaders. </a:t>
            </a:r>
            <a:endParaRPr lang="en-IE" dirty="0" smtClean="0"/>
          </a:p>
        </p:txBody>
      </p:sp>
    </p:spTree>
    <p:extLst>
      <p:ext uri="{BB962C8B-B14F-4D97-AF65-F5344CB8AC3E}">
        <p14:creationId xmlns:p14="http://schemas.microsoft.com/office/powerpoint/2010/main" val="2841405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baseline="0" dirty="0" smtClean="0"/>
              <a:t>Now ill take you through some of the tech we use. We use </a:t>
            </a:r>
            <a:r>
              <a:rPr lang="en-IE" baseline="0" dirty="0" err="1" smtClean="0"/>
              <a:t>laravel</a:t>
            </a:r>
            <a:r>
              <a:rPr lang="en-IE" baseline="0" dirty="0" smtClean="0"/>
              <a:t> which is a PHP framework primarily because Bart is a PHP developer.  Its </a:t>
            </a:r>
            <a:r>
              <a:rPr lang="en-IE" baseline="0" dirty="0" smtClean="0"/>
              <a:t>good for </a:t>
            </a:r>
            <a:r>
              <a:rPr lang="en-IE" baseline="0" dirty="0" smtClean="0"/>
              <a:t>early stage start-up companies because it enables them to create a working minimal viable product and test it in the market in a short period of time with limited resources.  </a:t>
            </a:r>
            <a:r>
              <a:rPr lang="en-IE" baseline="0" dirty="0" err="1" smtClean="0"/>
              <a:t>Laravel</a:t>
            </a:r>
            <a:r>
              <a:rPr lang="en-IE" baseline="0" dirty="0" smtClean="0"/>
              <a:t> uses MVC model view controller which is something I think you will become familiar with next year.   </a:t>
            </a:r>
            <a:endParaRPr lang="en-IE" dirty="0"/>
          </a:p>
        </p:txBody>
      </p:sp>
    </p:spTree>
    <p:extLst>
      <p:ext uri="{BB962C8B-B14F-4D97-AF65-F5344CB8AC3E}">
        <p14:creationId xmlns:p14="http://schemas.microsoft.com/office/powerpoint/2010/main" val="592255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381000" y="685800"/>
            <a:ext cx="6096000" cy="3429000"/>
          </a:xfrm>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rPr lang="en-IE" sz="1200" dirty="0" smtClean="0">
                <a:effectLst/>
                <a:latin typeface="Calibri"/>
                <a:ea typeface="Calibri"/>
                <a:cs typeface="Calibri"/>
                <a:sym typeface="Calibri"/>
              </a:rPr>
              <a:t>Since David joined our team we were at a stage when we wanted to move away from our MVP and start putting in place a product that was scalable. So we started working on a single page application using </a:t>
            </a:r>
            <a:r>
              <a:rPr lang="en-IE" sz="1200" dirty="0" err="1" smtClean="0">
                <a:effectLst/>
                <a:latin typeface="Calibri"/>
                <a:ea typeface="Calibri"/>
                <a:cs typeface="Calibri"/>
                <a:sym typeface="Calibri"/>
              </a:rPr>
              <a:t>Vue.Js</a:t>
            </a:r>
            <a:r>
              <a:rPr lang="en-IE" sz="1200" dirty="0" smtClean="0">
                <a:effectLst/>
                <a:latin typeface="Calibri"/>
                <a:ea typeface="Calibri"/>
                <a:cs typeface="Calibri"/>
                <a:sym typeface="Calibri"/>
              </a:rPr>
              <a:t> we at the time we were considering Angular but instead decided to go for </a:t>
            </a:r>
            <a:r>
              <a:rPr lang="en-IE" sz="1200" dirty="0" err="1" smtClean="0">
                <a:effectLst/>
                <a:latin typeface="Calibri"/>
                <a:ea typeface="Calibri"/>
                <a:cs typeface="Calibri"/>
                <a:sym typeface="Calibri"/>
              </a:rPr>
              <a:t>Vue</a:t>
            </a:r>
            <a:r>
              <a:rPr lang="en-IE" sz="1200" dirty="0" smtClean="0">
                <a:effectLst/>
                <a:latin typeface="Calibri"/>
                <a:ea typeface="Calibri"/>
                <a:cs typeface="Calibri"/>
                <a:sym typeface="Calibri"/>
              </a:rPr>
              <a:t> because. </a:t>
            </a:r>
          </a:p>
          <a:p>
            <a:pPr lvl="0"/>
            <a:r>
              <a:rPr lang="en-IE" sz="1200" dirty="0" smtClean="0">
                <a:effectLst/>
                <a:latin typeface="Calibri"/>
                <a:ea typeface="Calibri"/>
                <a:cs typeface="Calibri"/>
                <a:sym typeface="Calibri"/>
              </a:rPr>
              <a:t>It is a light weight “version” of angular </a:t>
            </a:r>
            <a:r>
              <a:rPr lang="en-IE" sz="1200" dirty="0" err="1" smtClean="0">
                <a:effectLst/>
                <a:latin typeface="Calibri"/>
                <a:ea typeface="Calibri"/>
                <a:cs typeface="Calibri"/>
                <a:sym typeface="Calibri"/>
              </a:rPr>
              <a:t>js</a:t>
            </a:r>
            <a:r>
              <a:rPr lang="en-IE" sz="1200" dirty="0" smtClean="0">
                <a:effectLst/>
                <a:latin typeface="Calibri"/>
                <a:ea typeface="Calibri"/>
                <a:cs typeface="Calibri"/>
                <a:sym typeface="Calibri"/>
              </a:rPr>
              <a:t>. </a:t>
            </a:r>
            <a:r>
              <a:rPr lang="en-IE" sz="1200" baseline="0" dirty="0" smtClean="0">
                <a:effectLst/>
                <a:latin typeface="Calibri"/>
                <a:ea typeface="Calibri"/>
                <a:cs typeface="Calibri"/>
                <a:sym typeface="Calibri"/>
              </a:rPr>
              <a:t> - </a:t>
            </a:r>
            <a:r>
              <a:rPr lang="en-IE" sz="1200" dirty="0" smtClean="0">
                <a:effectLst/>
                <a:latin typeface="Calibri"/>
                <a:ea typeface="Calibri"/>
                <a:cs typeface="Calibri"/>
                <a:sym typeface="Calibri"/>
              </a:rPr>
              <a:t>It is faster than any other </a:t>
            </a:r>
            <a:r>
              <a:rPr lang="en-IE" sz="1200" dirty="0" err="1" smtClean="0">
                <a:effectLst/>
                <a:latin typeface="Calibri"/>
                <a:ea typeface="Calibri"/>
                <a:cs typeface="Calibri"/>
                <a:sym typeface="Calibri"/>
              </a:rPr>
              <a:t>javvascripts</a:t>
            </a:r>
            <a:r>
              <a:rPr lang="en-IE" sz="1200" dirty="0" smtClean="0">
                <a:effectLst/>
                <a:latin typeface="Calibri"/>
                <a:ea typeface="Calibri"/>
                <a:cs typeface="Calibri"/>
                <a:sym typeface="Calibri"/>
              </a:rPr>
              <a:t> framework. </a:t>
            </a:r>
            <a:r>
              <a:rPr lang="en-IE" sz="1200" baseline="0" dirty="0" smtClean="0">
                <a:effectLst/>
                <a:latin typeface="Calibri"/>
                <a:ea typeface="Calibri"/>
                <a:cs typeface="Calibri"/>
                <a:sym typeface="Calibri"/>
              </a:rPr>
              <a:t> - </a:t>
            </a:r>
            <a:r>
              <a:rPr lang="en-IE" sz="1200" dirty="0" smtClean="0">
                <a:effectLst/>
                <a:latin typeface="Calibri"/>
                <a:ea typeface="Calibri"/>
                <a:cs typeface="Calibri"/>
                <a:sym typeface="Calibri"/>
              </a:rPr>
              <a:t>It uses virtual DOM </a:t>
            </a:r>
            <a:r>
              <a:rPr lang="en-IE" sz="1200" baseline="0" dirty="0" smtClean="0">
                <a:effectLst/>
                <a:latin typeface="Calibri"/>
                <a:ea typeface="Calibri"/>
                <a:cs typeface="Calibri"/>
                <a:sym typeface="Calibri"/>
              </a:rPr>
              <a:t> - </a:t>
            </a:r>
            <a:r>
              <a:rPr lang="en-IE" sz="1200" dirty="0" smtClean="0">
                <a:effectLst/>
                <a:latin typeface="Calibri"/>
                <a:ea typeface="Calibri"/>
                <a:cs typeface="Calibri"/>
                <a:sym typeface="Calibri"/>
              </a:rPr>
              <a:t>It has a growing community</a:t>
            </a:r>
            <a:r>
              <a:rPr lang="en-IE" sz="1200" baseline="0" dirty="0" smtClean="0">
                <a:effectLst/>
                <a:latin typeface="Calibri"/>
                <a:ea typeface="Calibri"/>
                <a:cs typeface="Calibri"/>
                <a:sym typeface="Calibri"/>
              </a:rPr>
              <a:t> = </a:t>
            </a:r>
            <a:r>
              <a:rPr lang="en-IE" sz="1200" dirty="0" smtClean="0">
                <a:effectLst/>
                <a:latin typeface="Calibri"/>
                <a:ea typeface="Calibri"/>
                <a:cs typeface="Calibri"/>
                <a:sym typeface="Calibri"/>
              </a:rPr>
              <a:t>It is reactive. – IT keeps the data in sync and replaces </a:t>
            </a:r>
            <a:r>
              <a:rPr lang="en-IE" sz="1200" dirty="0" err="1" smtClean="0">
                <a:effectLst/>
                <a:latin typeface="Calibri"/>
                <a:ea typeface="Calibri"/>
                <a:cs typeface="Calibri"/>
                <a:sym typeface="Calibri"/>
              </a:rPr>
              <a:t>jquery</a:t>
            </a:r>
            <a:r>
              <a:rPr lang="en-IE" sz="1200" dirty="0" smtClean="0">
                <a:effectLst/>
                <a:latin typeface="Calibri"/>
                <a:ea typeface="Calibri"/>
                <a:cs typeface="Calibri"/>
                <a:sym typeface="Calibri"/>
              </a:rPr>
              <a:t> -</a:t>
            </a:r>
            <a:r>
              <a:rPr lang="en-IE" sz="1200" baseline="0" dirty="0" smtClean="0">
                <a:effectLst/>
                <a:latin typeface="Calibri"/>
                <a:ea typeface="Calibri"/>
                <a:cs typeface="Calibri"/>
                <a:sym typeface="Calibri"/>
              </a:rPr>
              <a:t> </a:t>
            </a:r>
            <a:r>
              <a:rPr lang="en-IE" sz="1200" dirty="0" smtClean="0">
                <a:effectLst/>
                <a:latin typeface="Calibri"/>
                <a:ea typeface="Calibri"/>
                <a:cs typeface="Calibri"/>
                <a:sym typeface="Calibri"/>
              </a:rPr>
              <a:t>This means Our application will be more fluid – intuitive.  </a:t>
            </a:r>
          </a:p>
          <a:p>
            <a:endParaRPr lang="en-IE" sz="1200" dirty="0" smtClean="0">
              <a:effectLst/>
              <a:latin typeface="Calibri"/>
              <a:ea typeface="Calibri"/>
              <a:cs typeface="Calibri"/>
              <a:sym typeface="Calibri"/>
            </a:endParaRPr>
          </a:p>
        </p:txBody>
      </p:sp>
    </p:spTree>
    <p:extLst>
      <p:ext uri="{BB962C8B-B14F-4D97-AF65-F5344CB8AC3E}">
        <p14:creationId xmlns:p14="http://schemas.microsoft.com/office/powerpoint/2010/main" val="162427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381000" y="685800"/>
            <a:ext cx="6096000" cy="3429000"/>
          </a:xfrm>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endParaRPr lang="en-IE" sz="1200" baseline="0" dirty="0" smtClean="0">
              <a:effectLst/>
              <a:latin typeface="Calibri"/>
              <a:ea typeface="Calibri"/>
              <a:cs typeface="Calibri"/>
              <a:sym typeface="Calibri"/>
            </a:endParaRPr>
          </a:p>
        </p:txBody>
      </p:sp>
    </p:spTree>
    <p:extLst>
      <p:ext uri="{BB962C8B-B14F-4D97-AF65-F5344CB8AC3E}">
        <p14:creationId xmlns:p14="http://schemas.microsoft.com/office/powerpoint/2010/main" val="3185726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381000" y="685800"/>
            <a:ext cx="6096000" cy="3429000"/>
          </a:xfrm>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endParaRPr lang="en-IE" sz="1200" dirty="0" smtClean="0">
              <a:effectLst/>
              <a:latin typeface="Calibri"/>
              <a:ea typeface="Calibri"/>
              <a:cs typeface="Calibri"/>
              <a:sym typeface="Calibri"/>
            </a:endParaRPr>
          </a:p>
        </p:txBody>
      </p:sp>
    </p:spTree>
    <p:extLst>
      <p:ext uri="{BB962C8B-B14F-4D97-AF65-F5344CB8AC3E}">
        <p14:creationId xmlns:p14="http://schemas.microsoft.com/office/powerpoint/2010/main" val="373611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To create change I really believe we must create an environment where people can </a:t>
            </a:r>
            <a:r>
              <a:rPr lang="en-IE" baseline="0" dirty="0" smtClean="0"/>
              <a:t>flourish…that’s </a:t>
            </a:r>
            <a:r>
              <a:rPr lang="en-IE" baseline="0" dirty="0" smtClean="0"/>
              <a:t>why we have some of the stereo typical things you would come to expect such as a ping pong table which doubles up as a beer table on the occasional Friday evening. </a:t>
            </a:r>
          </a:p>
        </p:txBody>
      </p:sp>
    </p:spTree>
    <p:extLst>
      <p:ext uri="{BB962C8B-B14F-4D97-AF65-F5344CB8AC3E}">
        <p14:creationId xmlns:p14="http://schemas.microsoft.com/office/powerpoint/2010/main" val="277727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We a blessed to have access to some really interesting events that frequently happen like Waterford tech meet up and various different tech and business related events. </a:t>
            </a:r>
          </a:p>
        </p:txBody>
      </p:sp>
    </p:spTree>
    <p:extLst>
      <p:ext uri="{BB962C8B-B14F-4D97-AF65-F5344CB8AC3E}">
        <p14:creationId xmlns:p14="http://schemas.microsoft.com/office/powerpoint/2010/main" val="341279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smtClean="0"/>
              <a:t>Bart</a:t>
            </a:r>
            <a:r>
              <a:rPr lang="en-IE" baseline="0" dirty="0" smtClean="0"/>
              <a:t> who is a skilled software developer and an experienced designer. Together we launched Tucr as a company at the 2015 </a:t>
            </a:r>
            <a:r>
              <a:rPr lang="en-IE" baseline="0" dirty="0" err="1" smtClean="0"/>
              <a:t>Websummit</a:t>
            </a:r>
            <a:r>
              <a:rPr lang="en-IE" baseline="0" dirty="0" smtClean="0"/>
              <a:t> to a great response. To be honest we were there with a prototype app, strong branding and plenty of promise. One </a:t>
            </a:r>
            <a:r>
              <a:rPr lang="en-IE" baseline="0" dirty="0" smtClean="0"/>
              <a:t>thing we </a:t>
            </a:r>
            <a:r>
              <a:rPr lang="en-IE" baseline="0" dirty="0" smtClean="0"/>
              <a:t>had </a:t>
            </a:r>
            <a:r>
              <a:rPr lang="en-IE" baseline="0" dirty="0" smtClean="0"/>
              <a:t>that got peoples attention was </a:t>
            </a:r>
            <a:r>
              <a:rPr lang="en-IE" baseline="0" dirty="0" smtClean="0"/>
              <a:t>a vision of creating change in how people pay for higher value items and services. </a:t>
            </a:r>
            <a:endParaRPr lang="en-IE" dirty="0"/>
          </a:p>
        </p:txBody>
      </p:sp>
    </p:spTree>
    <p:extLst>
      <p:ext uri="{BB962C8B-B14F-4D97-AF65-F5344CB8AC3E}">
        <p14:creationId xmlns:p14="http://schemas.microsoft.com/office/powerpoint/2010/main" val="1481068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But the best of all really for a </a:t>
            </a:r>
            <a:r>
              <a:rPr lang="en-IE" baseline="0" dirty="0" smtClean="0"/>
              <a:t>start-up </a:t>
            </a:r>
            <a:r>
              <a:rPr lang="en-IE" baseline="0" dirty="0" smtClean="0"/>
              <a:t>like us is the social element. Meeting like minded people in a creative space, helps breathe a successful and happy team. </a:t>
            </a:r>
          </a:p>
        </p:txBody>
      </p:sp>
    </p:spTree>
    <p:extLst>
      <p:ext uri="{BB962C8B-B14F-4D97-AF65-F5344CB8AC3E}">
        <p14:creationId xmlns:p14="http://schemas.microsoft.com/office/powerpoint/2010/main" val="416844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rPr lang="en-IE" baseline="0" dirty="0" smtClean="0"/>
              <a:t>We built a platform that simplifies how shoppers and retailers manage payment on items and services that have been reserved by a deposit. </a:t>
            </a:r>
            <a:endParaRPr dirty="0"/>
          </a:p>
        </p:txBody>
      </p:sp>
    </p:spTree>
    <p:extLst>
      <p:ext uri="{BB962C8B-B14F-4D97-AF65-F5344CB8AC3E}">
        <p14:creationId xmlns:p14="http://schemas.microsoft.com/office/powerpoint/2010/main" val="410626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People pay deposits all the time to reserve items and services. Whether it is to pre-order a the latest phone, to reserve a gift at Christmas time or for a higher value purchases that happen at milestone moments in people lives like weddings, new babies arriving or new family homes. </a:t>
            </a:r>
          </a:p>
          <a:p>
            <a:pPr marL="0" marR="0" indent="0" defTabSz="914400" eaLnBrk="1" fontAlgn="auto" latinLnBrk="0" hangingPunct="1">
              <a:lnSpc>
                <a:spcPct val="100000"/>
              </a:lnSpc>
              <a:spcBef>
                <a:spcPts val="400"/>
              </a:spcBef>
              <a:spcAft>
                <a:spcPts val="0"/>
              </a:spcAft>
              <a:buClrTx/>
              <a:buSzTx/>
              <a:buFontTx/>
              <a:buNone/>
              <a:tabLst/>
              <a:defRPr/>
            </a:pPr>
            <a:endParaRPr lang="en-IE" baseline="0" dirty="0" smtClean="0"/>
          </a:p>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For example this time last year I collected and an engagement ring that I had reserved with a deposit in an jewellers. Thankfully she said yes and earlier this year together we paid a deposit to our wedding venue, wedding photographer, band and wedding rings. We did all of this through Tucr and we are also using Tucr to pay off the balance. You the moment we pay a deposit to a any business that uses our platform a digital receipt is sent </a:t>
            </a:r>
            <a:r>
              <a:rPr lang="en-IE" baseline="0" dirty="0" err="1" smtClean="0"/>
              <a:t>tp</a:t>
            </a:r>
            <a:r>
              <a:rPr lang="en-IE" baseline="0" dirty="0" smtClean="0"/>
              <a:t> the shopper and it is through this receipt that we can make follow up partial payment with our debit card when it suits us. </a:t>
            </a:r>
          </a:p>
        </p:txBody>
      </p:sp>
    </p:spTree>
    <p:extLst>
      <p:ext uri="{BB962C8B-B14F-4D97-AF65-F5344CB8AC3E}">
        <p14:creationId xmlns:p14="http://schemas.microsoft.com/office/powerpoint/2010/main" val="617187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smtClean="0"/>
              <a:t>We launched</a:t>
            </a:r>
            <a:r>
              <a:rPr lang="en-IE" baseline="0" dirty="0" smtClean="0"/>
              <a:t> our platform as a public beta last may and in the last 12 months we have had 250,000 worth if items and services that we </a:t>
            </a:r>
            <a:r>
              <a:rPr lang="en-IE" baseline="0" dirty="0" err="1" smtClean="0"/>
              <a:t>tuc’d</a:t>
            </a:r>
            <a:r>
              <a:rPr lang="en-IE" baseline="0" dirty="0" smtClean="0"/>
              <a:t> away with a deposit. </a:t>
            </a:r>
          </a:p>
          <a:p>
            <a:r>
              <a:rPr lang="en-IE" baseline="0" dirty="0" smtClean="0"/>
              <a:t>Enterprise Ireland have invested in the company through the first ever Fintech competitive start company. We were selected along side 29 other start ups to participate in the prestigious Google adapt a </a:t>
            </a:r>
            <a:r>
              <a:rPr lang="en-IE" baseline="0" dirty="0" err="1" smtClean="0"/>
              <a:t>startup</a:t>
            </a:r>
            <a:r>
              <a:rPr lang="en-IE" baseline="0" dirty="0" smtClean="0"/>
              <a:t> programme from Jane – April this year and we have just finished integrating Tucr with Clover who are a clover leader in retail software. </a:t>
            </a:r>
            <a:endParaRPr lang="en-IE" dirty="0"/>
          </a:p>
        </p:txBody>
      </p:sp>
    </p:spTree>
    <p:extLst>
      <p:ext uri="{BB962C8B-B14F-4D97-AF65-F5344CB8AC3E}">
        <p14:creationId xmlns:p14="http://schemas.microsoft.com/office/powerpoint/2010/main" val="389346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You will most likely have seen these tablets being used in local stores. Well chances are this it is a clover device. This </a:t>
            </a:r>
            <a:r>
              <a:rPr lang="en-IE" baseline="0" dirty="0" smtClean="0"/>
              <a:t>integration brings us to the </a:t>
            </a:r>
            <a:r>
              <a:rPr lang="en-IE" baseline="0" dirty="0" smtClean="0"/>
              <a:t>next stage </a:t>
            </a:r>
            <a:r>
              <a:rPr lang="en-IE" baseline="0" dirty="0" smtClean="0"/>
              <a:t>of </a:t>
            </a:r>
            <a:r>
              <a:rPr lang="en-IE" baseline="0" dirty="0" smtClean="0"/>
              <a:t>our growth and it’s a really exciting time. </a:t>
            </a:r>
            <a:r>
              <a:rPr lang="en-IE" baseline="0" dirty="0" smtClean="0"/>
              <a:t>But before we got to this stag we have had a hell of a lot of ups and downs….running on minimal resources…trying to convince retailers to beta test our platform….trying to get those early users and build trust….then trying to convert them to paying customers to convince investors like enterprise Ireland that we are not just some crazy guys that can code.  </a:t>
            </a:r>
          </a:p>
        </p:txBody>
      </p:sp>
    </p:spTree>
    <p:extLst>
      <p:ext uri="{BB962C8B-B14F-4D97-AF65-F5344CB8AC3E}">
        <p14:creationId xmlns:p14="http://schemas.microsoft.com/office/powerpoint/2010/main" val="199546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Remind you of anything? </a:t>
            </a:r>
          </a:p>
          <a:p>
            <a:pPr marL="0" marR="0" indent="0" defTabSz="914400" eaLnBrk="1" fontAlgn="auto" latinLnBrk="0" hangingPunct="1">
              <a:lnSpc>
                <a:spcPct val="100000"/>
              </a:lnSpc>
              <a:spcBef>
                <a:spcPts val="400"/>
              </a:spcBef>
              <a:spcAft>
                <a:spcPts val="0"/>
              </a:spcAft>
              <a:buClrTx/>
              <a:buSzTx/>
              <a:buFontTx/>
              <a:buNone/>
              <a:tabLst/>
              <a:defRPr/>
            </a:pPr>
            <a:endParaRPr lang="en-IE" baseline="0" dirty="0" smtClean="0"/>
          </a:p>
        </p:txBody>
      </p:sp>
    </p:spTree>
    <p:extLst>
      <p:ext uri="{BB962C8B-B14F-4D97-AF65-F5344CB8AC3E}">
        <p14:creationId xmlns:p14="http://schemas.microsoft.com/office/powerpoint/2010/main" val="26216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marL="0" marR="0" indent="0" defTabSz="914400" eaLnBrk="1" fontAlgn="auto" latinLnBrk="0" hangingPunct="1">
              <a:lnSpc>
                <a:spcPct val="100000"/>
              </a:lnSpc>
              <a:spcBef>
                <a:spcPts val="400"/>
              </a:spcBef>
              <a:spcAft>
                <a:spcPts val="0"/>
              </a:spcAft>
              <a:buClrTx/>
              <a:buSzTx/>
              <a:buFontTx/>
              <a:buNone/>
              <a:tabLst/>
              <a:defRPr/>
            </a:pPr>
            <a:r>
              <a:rPr lang="en-IE" baseline="0" dirty="0" smtClean="0"/>
              <a:t>Yes fiction is not far from reality. Here’s 4/5ths of team tucr…the fifth member is David who is sitting here </a:t>
            </a:r>
            <a:r>
              <a:rPr lang="en-IE" baseline="0" dirty="0" err="1" smtClean="0"/>
              <a:t>today..David</a:t>
            </a:r>
            <a:r>
              <a:rPr lang="en-IE" baseline="0" dirty="0" smtClean="0"/>
              <a:t> came through your course last year and is currently doing his work placement at Tucr. </a:t>
            </a:r>
          </a:p>
        </p:txBody>
      </p:sp>
    </p:spTree>
    <p:extLst>
      <p:ext uri="{BB962C8B-B14F-4D97-AF65-F5344CB8AC3E}">
        <p14:creationId xmlns:p14="http://schemas.microsoft.com/office/powerpoint/2010/main" val="1535345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sz="2400" i="1" dirty="0" smtClean="0"/>
              <a:t>David</a:t>
            </a:r>
            <a:r>
              <a:rPr lang="en-IE" sz="2400" i="1" baseline="0" dirty="0" smtClean="0"/>
              <a:t> has had his taste of </a:t>
            </a:r>
            <a:r>
              <a:rPr lang="en-IE" sz="2400" i="1" baseline="0" dirty="0" err="1" smtClean="0"/>
              <a:t>startup</a:t>
            </a:r>
            <a:r>
              <a:rPr lang="en-IE" sz="2400" i="1" baseline="0" dirty="0" smtClean="0"/>
              <a:t> work…as an early stage company we live right about in here close to the edge as get and we slowly move towards this the sweet spot. Luckily this is a well worn path and there are some manuals to help guide us there. </a:t>
            </a:r>
            <a:endParaRPr lang="en-IE" sz="2400" i="1" dirty="0" smtClean="0"/>
          </a:p>
          <a:p>
            <a:endParaRPr lang="en-IE" sz="2400" i="1" dirty="0" smtClean="0"/>
          </a:p>
          <a:p>
            <a:r>
              <a:rPr lang="en-IE" sz="2400" i="1" dirty="0" smtClean="0"/>
              <a:t>“ Hire and promote first on the basis of integrity; second, motivation; third, capacity; fourth understanding; fifth, knowledge; and last and least, experience. Without integrity, motivation is dangerous; without motivation capacity is impotent; without capacity understanding is limited; without understanding, knowledge is meaningless; without knowledge, experience is blind. Experience is easy to provide and quickly put to good use by people with all the other qualities.”  </a:t>
            </a:r>
            <a:endParaRPr lang="en-IE" dirty="0"/>
          </a:p>
        </p:txBody>
      </p:sp>
    </p:spTree>
    <p:extLst>
      <p:ext uri="{BB962C8B-B14F-4D97-AF65-F5344CB8AC3E}">
        <p14:creationId xmlns:p14="http://schemas.microsoft.com/office/powerpoint/2010/main" val="1346468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8" name="Shape 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91" name="Shape 91"/>
          <p:cNvSpPr>
            <a:spLocks noGrp="1"/>
          </p:cNvSpPr>
          <p:nvPr>
            <p:ph type="title"/>
          </p:nvPr>
        </p:nvSpPr>
        <p:spPr>
          <a:xfrm>
            <a:off x="1155700" y="227105"/>
            <a:ext cx="13931900" cy="2327090"/>
          </a:xfrm>
          <a:prstGeom prst="rect">
            <a:avLst/>
          </a:prstGeom>
        </p:spPr>
        <p:txBody>
          <a:bodyPr lIns="50800" tIns="50800" rIns="50800" bIns="50800"/>
          <a:lstStyle>
            <a:lvl1pPr>
              <a:lnSpc>
                <a:spcPct val="100000"/>
              </a:lnSpc>
              <a:spcBef>
                <a:spcPts val="0"/>
              </a:spcBef>
              <a:defRPr sz="7600">
                <a:solidFill>
                  <a:srgbClr val="000000"/>
                </a:solidFill>
                <a:latin typeface="GillSans"/>
                <a:ea typeface="GillSans"/>
                <a:cs typeface="GillSans"/>
                <a:sym typeface="GillSans"/>
              </a:defRPr>
            </a:lvl1pPr>
          </a:lstStyle>
          <a:p>
            <a:r>
              <a:t>Title Text</a:t>
            </a:r>
          </a:p>
        </p:txBody>
      </p:sp>
      <p:sp>
        <p:nvSpPr>
          <p:cNvPr id="92" name="Shape 92"/>
          <p:cNvSpPr>
            <a:spLocks noGrp="1"/>
          </p:cNvSpPr>
          <p:nvPr>
            <p:ph type="body" sz="half" idx="1"/>
          </p:nvPr>
        </p:nvSpPr>
        <p:spPr>
          <a:xfrm>
            <a:off x="1155700" y="2554194"/>
            <a:ext cx="6807200" cy="5800912"/>
          </a:xfrm>
          <a:prstGeom prst="rect">
            <a:avLst/>
          </a:prstGeom>
        </p:spPr>
        <p:txBody>
          <a:bodyPr lIns="50800" tIns="50800" rIns="50800" bIns="50800" anchor="ctr"/>
          <a:lstStyle>
            <a:lvl1pPr marL="635000" indent="-469900">
              <a:spcBef>
                <a:spcPts val="4600"/>
              </a:spcBef>
              <a:defRPr sz="2800"/>
            </a:lvl1pPr>
            <a:lvl2pPr marL="1188155" indent="-730955">
              <a:spcBef>
                <a:spcPts val="4600"/>
              </a:spcBef>
              <a:defRPr sz="2800"/>
            </a:lvl2pPr>
            <a:lvl3pPr marL="1480255" indent="-730955">
              <a:spcBef>
                <a:spcPts val="4600"/>
              </a:spcBef>
              <a:defRPr sz="2800"/>
            </a:lvl3pPr>
            <a:lvl4pPr marL="1785055" indent="-730955">
              <a:spcBef>
                <a:spcPts val="4600"/>
              </a:spcBef>
              <a:defRPr sz="2800"/>
            </a:lvl4pPr>
            <a:lvl5pPr marL="2077155" indent="-730955">
              <a:spcBef>
                <a:spcPts val="4600"/>
              </a:spcBef>
              <a:defRPr sz="2800"/>
            </a:lvl5pPr>
          </a:lstStyle>
          <a:p>
            <a:r>
              <a:t>Body Level One</a:t>
            </a:r>
          </a:p>
          <a:p>
            <a:pPr lvl="1"/>
            <a:r>
              <a:t>Body Level Two</a:t>
            </a:r>
          </a:p>
          <a:p>
            <a:pPr lvl="2"/>
            <a:r>
              <a:t>Body Level Three</a:t>
            </a:r>
          </a:p>
          <a:p>
            <a:pPr lvl="3"/>
            <a:r>
              <a:t>Body Level Four</a:t>
            </a:r>
          </a:p>
          <a:p>
            <a:pPr lvl="4"/>
            <a:r>
              <a:t>Body Level Five</a:t>
            </a:r>
          </a:p>
        </p:txBody>
      </p:sp>
      <p:sp>
        <p:nvSpPr>
          <p:cNvPr id="93" name="Shape 9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00" name="Shape 100"/>
          <p:cNvSpPr>
            <a:spLocks noGrp="1"/>
          </p:cNvSpPr>
          <p:nvPr>
            <p:ph type="title"/>
          </p:nvPr>
        </p:nvSpPr>
        <p:spPr>
          <a:xfrm>
            <a:off x="1155700" y="177800"/>
            <a:ext cx="13931900" cy="2425700"/>
          </a:xfrm>
          <a:prstGeom prst="rect">
            <a:avLst/>
          </a:prstGeom>
        </p:spPr>
        <p:txBody>
          <a:bodyPr lIns="50800" tIns="50800" rIns="50800" bIns="50800"/>
          <a:lstStyle>
            <a:lvl1pPr>
              <a:lnSpc>
                <a:spcPct val="100000"/>
              </a:lnSpc>
              <a:spcBef>
                <a:spcPts val="0"/>
              </a:spcBef>
              <a:defRPr sz="7600">
                <a:solidFill>
                  <a:srgbClr val="000000"/>
                </a:solidFill>
                <a:latin typeface="GillSans"/>
                <a:ea typeface="GillSans"/>
                <a:cs typeface="GillSans"/>
                <a:sym typeface="GillSans"/>
              </a:defRPr>
            </a:lvl1pPr>
          </a:lstStyle>
          <a:p>
            <a:r>
              <a:t>Title Text</a:t>
            </a:r>
          </a:p>
        </p:txBody>
      </p:sp>
      <p:sp>
        <p:nvSpPr>
          <p:cNvPr id="101" name="Shape 101"/>
          <p:cNvSpPr>
            <a:spLocks noGrp="1"/>
          </p:cNvSpPr>
          <p:nvPr>
            <p:ph type="body" idx="1"/>
          </p:nvPr>
        </p:nvSpPr>
        <p:spPr>
          <a:xfrm>
            <a:off x="1155700" y="2603500"/>
            <a:ext cx="13931900" cy="6540500"/>
          </a:xfrm>
          <a:prstGeom prst="rect">
            <a:avLst/>
          </a:prstGeom>
        </p:spPr>
        <p:txBody>
          <a:bodyPr lIns="50800" tIns="50800" rIns="50800" bIns="50800"/>
          <a:lstStyle>
            <a:lvl1pPr marL="635000" indent="-469900">
              <a:defRPr sz="2800"/>
            </a:lvl1pPr>
            <a:lvl2pPr marL="1188155" indent="-730955">
              <a:defRPr sz="2800"/>
            </a:lvl2pPr>
            <a:lvl3pPr marL="1480255" indent="-730955">
              <a:defRPr sz="2800"/>
            </a:lvl3pPr>
            <a:lvl4pPr marL="1785055" indent="-730955">
              <a:defRPr sz="2800"/>
            </a:lvl4pPr>
            <a:lvl5pPr marL="2077155" indent="-730955">
              <a:defRPr sz="2800"/>
            </a:lvl5pPr>
          </a:lstStyle>
          <a:p>
            <a:r>
              <a:t>Body Level One</a:t>
            </a:r>
          </a:p>
          <a:p>
            <a:pPr lvl="1"/>
            <a:r>
              <a:t>Body Level Two</a:t>
            </a:r>
          </a:p>
          <a:p>
            <a:pPr lvl="2"/>
            <a:r>
              <a:t>Body Level Three</a:t>
            </a:r>
          </a:p>
          <a:p>
            <a:pPr lvl="3"/>
            <a:r>
              <a:t>Body Level Four</a:t>
            </a:r>
          </a:p>
          <a:p>
            <a:pPr lvl="4"/>
            <a:r>
              <a:t>Body Level Five</a:t>
            </a:r>
          </a:p>
        </p:txBody>
      </p:sp>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09" name="Shape 109"/>
          <p:cNvSpPr>
            <a:spLocks noGrp="1"/>
          </p:cNvSpPr>
          <p:nvPr>
            <p:ph type="title"/>
          </p:nvPr>
        </p:nvSpPr>
        <p:spPr>
          <a:xfrm>
            <a:off x="1155700" y="227105"/>
            <a:ext cx="13931900" cy="2327090"/>
          </a:xfrm>
          <a:prstGeom prst="rect">
            <a:avLst/>
          </a:prstGeom>
        </p:spPr>
        <p:txBody>
          <a:bodyPr lIns="50800" tIns="50800" rIns="50800" bIns="50800"/>
          <a:lstStyle>
            <a:lvl1pPr>
              <a:lnSpc>
                <a:spcPct val="100000"/>
              </a:lnSpc>
              <a:spcBef>
                <a:spcPts val="0"/>
              </a:spcBef>
              <a:defRPr sz="7600">
                <a:solidFill>
                  <a:srgbClr val="000000"/>
                </a:solidFill>
                <a:latin typeface="GillSans"/>
                <a:ea typeface="GillSans"/>
                <a:cs typeface="GillSans"/>
                <a:sym typeface="GillSans"/>
              </a:defRPr>
            </a:lvl1pPr>
          </a:lstStyle>
          <a:p>
            <a:r>
              <a:t>Title Text</a:t>
            </a:r>
          </a:p>
        </p:txBody>
      </p:sp>
      <p:sp>
        <p:nvSpPr>
          <p:cNvPr id="110" name="Shape 110"/>
          <p:cNvSpPr>
            <a:spLocks noGrp="1"/>
          </p:cNvSpPr>
          <p:nvPr>
            <p:ph type="body" sz="half" idx="1"/>
          </p:nvPr>
        </p:nvSpPr>
        <p:spPr>
          <a:xfrm>
            <a:off x="8851900" y="2554194"/>
            <a:ext cx="6235700" cy="5800912"/>
          </a:xfrm>
          <a:prstGeom prst="rect">
            <a:avLst/>
          </a:prstGeom>
        </p:spPr>
        <p:txBody>
          <a:bodyPr lIns="50800" tIns="50800" rIns="50800" bIns="50800" anchor="ctr"/>
          <a:lstStyle>
            <a:lvl1pPr marL="635000" indent="-469900">
              <a:spcBef>
                <a:spcPts val="4600"/>
              </a:spcBef>
              <a:defRPr sz="2800"/>
            </a:lvl1pPr>
            <a:lvl2pPr marL="1188155" indent="-730955">
              <a:spcBef>
                <a:spcPts val="4600"/>
              </a:spcBef>
              <a:defRPr sz="2800"/>
            </a:lvl2pPr>
            <a:lvl3pPr marL="1480255" indent="-730955">
              <a:spcBef>
                <a:spcPts val="4600"/>
              </a:spcBef>
              <a:defRPr sz="2800"/>
            </a:lvl3pPr>
            <a:lvl4pPr marL="1785055" indent="-730955">
              <a:spcBef>
                <a:spcPts val="4600"/>
              </a:spcBef>
              <a:defRPr sz="2800"/>
            </a:lvl4pPr>
            <a:lvl5pPr marL="2077155" indent="-730955">
              <a:spcBef>
                <a:spcPts val="4600"/>
              </a:spcBef>
              <a:defRPr sz="2800"/>
            </a:lvl5pPr>
          </a:lstStyle>
          <a:p>
            <a:r>
              <a:t>Body Level One</a:t>
            </a:r>
          </a:p>
          <a:p>
            <a:pPr lvl="1"/>
            <a:r>
              <a:t>Body Level Two</a:t>
            </a:r>
          </a:p>
          <a:p>
            <a:pPr lvl="2"/>
            <a:r>
              <a:t>Body Level Three</a:t>
            </a:r>
          </a:p>
          <a:p>
            <a:pPr lvl="3"/>
            <a:r>
              <a:t>Body Level Four</a:t>
            </a:r>
          </a:p>
          <a:p>
            <a:pPr lvl="4"/>
            <a:r>
              <a:t>Body Level Five</a:t>
            </a:r>
          </a:p>
        </p:txBody>
      </p:sp>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8" name="Shape 118"/>
          <p:cNvSpPr>
            <a:spLocks noGrp="1"/>
          </p:cNvSpPr>
          <p:nvPr>
            <p:ph type="body" sz="half" idx="1"/>
          </p:nvPr>
        </p:nvSpPr>
        <p:spPr>
          <a:xfrm>
            <a:off x="1155700" y="2554194"/>
            <a:ext cx="6807200" cy="5800912"/>
          </a:xfrm>
          <a:prstGeom prst="rect">
            <a:avLst/>
          </a:prstGeom>
        </p:spPr>
        <p:txBody>
          <a:bodyPr lIns="50800" tIns="50800" rIns="50800" bIns="50800" anchor="ctr"/>
          <a:lstStyle>
            <a:lvl1pPr marL="635000" indent="-469900">
              <a:spcBef>
                <a:spcPts val="4600"/>
              </a:spcBef>
              <a:defRPr sz="2800"/>
            </a:lvl1pPr>
            <a:lvl2pPr marL="1188155" indent="-730955">
              <a:spcBef>
                <a:spcPts val="4600"/>
              </a:spcBef>
              <a:defRPr sz="2800"/>
            </a:lvl2pPr>
            <a:lvl3pPr marL="1480255" indent="-730955">
              <a:spcBef>
                <a:spcPts val="4600"/>
              </a:spcBef>
              <a:defRPr sz="2800"/>
            </a:lvl3pPr>
            <a:lvl4pPr marL="1785055" indent="-730955">
              <a:spcBef>
                <a:spcPts val="4600"/>
              </a:spcBef>
              <a:defRPr sz="2800"/>
            </a:lvl4pPr>
            <a:lvl5pPr marL="2077155" indent="-730955">
              <a:spcBef>
                <a:spcPts val="4600"/>
              </a:spcBef>
              <a:defRPr sz="28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title"/>
          </p:nvPr>
        </p:nvSpPr>
        <p:spPr>
          <a:xfrm>
            <a:off x="1155700" y="227105"/>
            <a:ext cx="13931900" cy="2327090"/>
          </a:xfrm>
          <a:prstGeom prst="rect">
            <a:avLst/>
          </a:prstGeom>
        </p:spPr>
        <p:txBody>
          <a:bodyPr lIns="50800" tIns="50800" rIns="50800" bIns="50800"/>
          <a:lstStyle>
            <a:lvl1pPr>
              <a:lnSpc>
                <a:spcPct val="100000"/>
              </a:lnSpc>
              <a:spcBef>
                <a:spcPts val="0"/>
              </a:spcBef>
              <a:defRPr sz="7600">
                <a:solidFill>
                  <a:srgbClr val="000000"/>
                </a:solidFill>
                <a:latin typeface="GillSans"/>
                <a:ea typeface="GillSans"/>
                <a:cs typeface="GillSans"/>
                <a:sym typeface="GillSans"/>
              </a:defRPr>
            </a:lvl1pPr>
          </a:lstStyle>
          <a:p>
            <a:r>
              <a:t>Title Text</a:t>
            </a:r>
          </a:p>
        </p:txBody>
      </p:sp>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2" name="Shape 32"/>
          <p:cNvSpPr>
            <a:spLocks noGrp="1"/>
          </p:cNvSpPr>
          <p:nvPr>
            <p:ph type="title"/>
          </p:nvPr>
        </p:nvSpPr>
        <p:spPr>
          <a:xfrm>
            <a:off x="1155700" y="0"/>
            <a:ext cx="13931900" cy="4622800"/>
          </a:xfrm>
          <a:prstGeom prst="rect">
            <a:avLst/>
          </a:prstGeom>
        </p:spPr>
        <p:txBody>
          <a:bodyPr lIns="50800" tIns="50800" rIns="50800" bIns="50800" anchor="b"/>
          <a:lstStyle>
            <a:lvl1pPr>
              <a:lnSpc>
                <a:spcPct val="100000"/>
              </a:lnSpc>
              <a:spcBef>
                <a:spcPts val="0"/>
              </a:spcBef>
              <a:defRPr sz="7600">
                <a:solidFill>
                  <a:srgbClr val="000000"/>
                </a:solidFill>
                <a:latin typeface="GillSans"/>
                <a:ea typeface="GillSans"/>
                <a:cs typeface="GillSans"/>
                <a:sym typeface="GillSans"/>
              </a:defRPr>
            </a:lvl1pPr>
          </a:lstStyle>
          <a:p>
            <a:r>
              <a:t>Title Text</a:t>
            </a:r>
          </a:p>
        </p:txBody>
      </p:sp>
      <p:sp>
        <p:nvSpPr>
          <p:cNvPr id="33" name="Shape 33"/>
          <p:cNvSpPr>
            <a:spLocks noGrp="1"/>
          </p:cNvSpPr>
          <p:nvPr>
            <p:ph type="body" sz="half" idx="1"/>
          </p:nvPr>
        </p:nvSpPr>
        <p:spPr>
          <a:xfrm>
            <a:off x="1155700" y="4711700"/>
            <a:ext cx="13931900" cy="3340100"/>
          </a:xfrm>
          <a:prstGeom prst="rect">
            <a:avLst/>
          </a:prstGeom>
        </p:spPr>
        <p:txBody>
          <a:bodyPr lIns="50800" tIns="50800" rIns="50800" bIns="50800"/>
          <a:lstStyle>
            <a:lvl1pPr marL="0" indent="0" algn="ctr">
              <a:spcBef>
                <a:spcPts val="0"/>
              </a:spcBef>
              <a:buSzTx/>
              <a:buFontTx/>
              <a:buNone/>
              <a:defRPr sz="3200"/>
            </a:lvl1pPr>
            <a:lvl2pPr marL="0" indent="0" algn="ctr">
              <a:spcBef>
                <a:spcPts val="0"/>
              </a:spcBef>
              <a:buSzTx/>
              <a:buFontTx/>
              <a:buNone/>
              <a:defRPr sz="3200"/>
            </a:lvl2pPr>
            <a:lvl3pPr marL="0" indent="0" algn="ctr">
              <a:spcBef>
                <a:spcPts val="0"/>
              </a:spcBef>
              <a:buSzTx/>
              <a:buFontTx/>
              <a:buNone/>
              <a:defRPr sz="3200"/>
            </a:lvl3pPr>
            <a:lvl4pPr marL="0" indent="0" algn="ctr">
              <a:spcBef>
                <a:spcPts val="0"/>
              </a:spcBef>
              <a:buSzTx/>
              <a:buFontTx/>
              <a:buNone/>
              <a:defRPr sz="3200"/>
            </a:lvl4pPr>
            <a:lvl5pPr marL="0" indent="0" algn="ctr">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1" name="Shape 41"/>
          <p:cNvSpPr>
            <a:spLocks noGrp="1"/>
          </p:cNvSpPr>
          <p:nvPr>
            <p:ph type="title"/>
          </p:nvPr>
        </p:nvSpPr>
        <p:spPr>
          <a:xfrm>
            <a:off x="1155700" y="6908800"/>
            <a:ext cx="13931900" cy="1587500"/>
          </a:xfrm>
          <a:prstGeom prst="rect">
            <a:avLst/>
          </a:prstGeom>
        </p:spPr>
        <p:txBody>
          <a:bodyPr lIns="50800" tIns="50800" rIns="50800" bIns="50800"/>
          <a:lstStyle>
            <a:lvl1pPr>
              <a:lnSpc>
                <a:spcPct val="100000"/>
              </a:lnSpc>
              <a:spcBef>
                <a:spcPts val="0"/>
              </a:spcBef>
              <a:defRPr sz="7600">
                <a:solidFill>
                  <a:srgbClr val="000000"/>
                </a:solidFill>
                <a:latin typeface="GillSans"/>
                <a:ea typeface="GillSans"/>
                <a:cs typeface="GillSans"/>
                <a:sym typeface="GillSans"/>
              </a:defRPr>
            </a:lvl1pPr>
          </a:lstStyle>
          <a:p>
            <a:r>
              <a:t>Title Text</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9" name="Shape 49"/>
          <p:cNvSpPr>
            <a:spLocks noGrp="1"/>
          </p:cNvSpPr>
          <p:nvPr>
            <p:ph type="title"/>
          </p:nvPr>
        </p:nvSpPr>
        <p:spPr>
          <a:xfrm>
            <a:off x="1155700" y="6908800"/>
            <a:ext cx="13931900" cy="1587500"/>
          </a:xfrm>
          <a:prstGeom prst="rect">
            <a:avLst/>
          </a:prstGeom>
        </p:spPr>
        <p:txBody>
          <a:bodyPr lIns="50800" tIns="50800" rIns="50800" bIns="50800"/>
          <a:lstStyle>
            <a:lvl1pPr>
              <a:lnSpc>
                <a:spcPct val="100000"/>
              </a:lnSpc>
              <a:spcBef>
                <a:spcPts val="0"/>
              </a:spcBef>
              <a:defRPr sz="7600">
                <a:solidFill>
                  <a:srgbClr val="000000"/>
                </a:solidFill>
                <a:latin typeface="GillSans"/>
                <a:ea typeface="GillSans"/>
                <a:cs typeface="GillSans"/>
                <a:sym typeface="GillSans"/>
              </a:defRPr>
            </a:lvl1p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57" name="Shape 57"/>
          <p:cNvSpPr>
            <a:spLocks noGrp="1"/>
          </p:cNvSpPr>
          <p:nvPr>
            <p:ph type="title"/>
          </p:nvPr>
        </p:nvSpPr>
        <p:spPr>
          <a:xfrm>
            <a:off x="1155700" y="0"/>
            <a:ext cx="8369300" cy="4521200"/>
          </a:xfrm>
          <a:prstGeom prst="rect">
            <a:avLst/>
          </a:prstGeom>
        </p:spPr>
        <p:txBody>
          <a:bodyPr lIns="50800" tIns="50800" rIns="50800" bIns="50800" anchor="b"/>
          <a:lstStyle>
            <a:lvl1pPr>
              <a:lnSpc>
                <a:spcPct val="100000"/>
              </a:lnSpc>
              <a:spcBef>
                <a:spcPts val="0"/>
              </a:spcBef>
              <a:defRPr sz="6400">
                <a:solidFill>
                  <a:srgbClr val="000000"/>
                </a:solidFill>
                <a:latin typeface="GillSans"/>
                <a:ea typeface="GillSans"/>
                <a:cs typeface="GillSans"/>
                <a:sym typeface="GillSans"/>
              </a:defRPr>
            </a:lvl1pPr>
          </a:lstStyle>
          <a:p>
            <a:r>
              <a:t>Title Text</a:t>
            </a:r>
          </a:p>
        </p:txBody>
      </p:sp>
      <p:sp>
        <p:nvSpPr>
          <p:cNvPr id="58" name="Shape 58"/>
          <p:cNvSpPr>
            <a:spLocks noGrp="1"/>
          </p:cNvSpPr>
          <p:nvPr>
            <p:ph type="body" sz="half" idx="1"/>
          </p:nvPr>
        </p:nvSpPr>
        <p:spPr>
          <a:xfrm>
            <a:off x="1155700" y="4597400"/>
            <a:ext cx="8369300" cy="4546600"/>
          </a:xfrm>
          <a:prstGeom prst="rect">
            <a:avLst/>
          </a:prstGeom>
        </p:spPr>
        <p:txBody>
          <a:bodyPr lIns="50800" tIns="50800" rIns="50800" bIns="50800"/>
          <a:lstStyle>
            <a:lvl1pPr marL="0" indent="0" algn="ctr">
              <a:spcBef>
                <a:spcPts val="0"/>
              </a:spcBef>
              <a:buSzTx/>
              <a:buFontTx/>
              <a:buNone/>
              <a:defRPr sz="3000"/>
            </a:lvl1pPr>
            <a:lvl2pPr marL="0" indent="0" algn="ctr">
              <a:spcBef>
                <a:spcPts val="0"/>
              </a:spcBef>
              <a:buSzTx/>
              <a:buFontTx/>
              <a:buNone/>
              <a:defRPr sz="3000"/>
            </a:lvl2pPr>
            <a:lvl3pPr marL="0" indent="0" algn="ctr">
              <a:spcBef>
                <a:spcPts val="0"/>
              </a:spcBef>
              <a:buSzTx/>
              <a:buFontTx/>
              <a:buNone/>
              <a:defRPr sz="3000"/>
            </a:lvl3pPr>
            <a:lvl4pPr marL="0" indent="0" algn="ctr">
              <a:spcBef>
                <a:spcPts val="0"/>
              </a:spcBef>
              <a:buSzTx/>
              <a:buFontTx/>
              <a:buNone/>
              <a:defRPr sz="3000"/>
            </a:lvl4pPr>
            <a:lvl5pPr marL="0" indent="0" algn="ctr">
              <a:spcBef>
                <a:spcPts val="0"/>
              </a:spcBef>
              <a:buSzTx/>
              <a:buFontTx/>
              <a:buNone/>
              <a:defRPr sz="3000"/>
            </a:lvl5p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6" name="Shape 66"/>
          <p:cNvSpPr>
            <a:spLocks noGrp="1"/>
          </p:cNvSpPr>
          <p:nvPr>
            <p:ph type="title"/>
          </p:nvPr>
        </p:nvSpPr>
        <p:spPr>
          <a:xfrm>
            <a:off x="1155700" y="0"/>
            <a:ext cx="8369300" cy="4521200"/>
          </a:xfrm>
          <a:prstGeom prst="rect">
            <a:avLst/>
          </a:prstGeom>
        </p:spPr>
        <p:txBody>
          <a:bodyPr lIns="50800" tIns="50800" rIns="50800" bIns="50800" anchor="b"/>
          <a:lstStyle>
            <a:lvl1pPr>
              <a:lnSpc>
                <a:spcPct val="100000"/>
              </a:lnSpc>
              <a:spcBef>
                <a:spcPts val="0"/>
              </a:spcBef>
              <a:defRPr sz="6400">
                <a:solidFill>
                  <a:srgbClr val="000000"/>
                </a:solidFill>
                <a:latin typeface="GillSans"/>
                <a:ea typeface="GillSans"/>
                <a:cs typeface="GillSans"/>
                <a:sym typeface="GillSans"/>
              </a:defRPr>
            </a:lvl1pPr>
          </a:lstStyle>
          <a:p>
            <a:r>
              <a:t>Title Text</a:t>
            </a:r>
          </a:p>
        </p:txBody>
      </p:sp>
      <p:sp>
        <p:nvSpPr>
          <p:cNvPr id="67" name="Shape 67"/>
          <p:cNvSpPr>
            <a:spLocks noGrp="1"/>
          </p:cNvSpPr>
          <p:nvPr>
            <p:ph type="body" sz="half" idx="1"/>
          </p:nvPr>
        </p:nvSpPr>
        <p:spPr>
          <a:xfrm>
            <a:off x="1155700" y="4597400"/>
            <a:ext cx="8369300" cy="4546600"/>
          </a:xfrm>
          <a:prstGeom prst="rect">
            <a:avLst/>
          </a:prstGeom>
        </p:spPr>
        <p:txBody>
          <a:bodyPr lIns="50800" tIns="50800" rIns="50800" bIns="50800"/>
          <a:lstStyle>
            <a:lvl1pPr marL="0" indent="0" algn="ctr">
              <a:spcBef>
                <a:spcPts val="0"/>
              </a:spcBef>
              <a:buSzTx/>
              <a:buFontTx/>
              <a:buNone/>
              <a:defRPr sz="3000"/>
            </a:lvl1pPr>
            <a:lvl2pPr marL="0" indent="0" algn="ctr">
              <a:spcBef>
                <a:spcPts val="0"/>
              </a:spcBef>
              <a:buSzTx/>
              <a:buFontTx/>
              <a:buNone/>
              <a:defRPr sz="3000"/>
            </a:lvl2pPr>
            <a:lvl3pPr marL="0" indent="0" algn="ctr">
              <a:spcBef>
                <a:spcPts val="0"/>
              </a:spcBef>
              <a:buSzTx/>
              <a:buFontTx/>
              <a:buNone/>
              <a:defRPr sz="3000"/>
            </a:lvl3pPr>
            <a:lvl4pPr marL="0" indent="0" algn="ctr">
              <a:spcBef>
                <a:spcPts val="0"/>
              </a:spcBef>
              <a:buSzTx/>
              <a:buFontTx/>
              <a:buNone/>
              <a:defRPr sz="3000"/>
            </a:lvl4pPr>
            <a:lvl5pPr marL="0" indent="0" algn="ctr">
              <a:spcBef>
                <a:spcPts val="0"/>
              </a:spcBef>
              <a:buSzTx/>
              <a:buFontTx/>
              <a:buNone/>
              <a:defRPr sz="30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5" name="Shape 75"/>
          <p:cNvSpPr>
            <a:spLocks noGrp="1"/>
          </p:cNvSpPr>
          <p:nvPr>
            <p:ph type="title"/>
          </p:nvPr>
        </p:nvSpPr>
        <p:spPr>
          <a:xfrm>
            <a:off x="1663700" y="241300"/>
            <a:ext cx="12941300" cy="2298700"/>
          </a:xfrm>
          <a:prstGeom prst="rect">
            <a:avLst/>
          </a:prstGeom>
        </p:spPr>
        <p:txBody>
          <a:bodyPr lIns="50800" tIns="50800" rIns="50800" bIns="50800"/>
          <a:lstStyle>
            <a:lvl1pPr>
              <a:lnSpc>
                <a:spcPct val="100000"/>
              </a:lnSpc>
              <a:spcBef>
                <a:spcPts val="0"/>
              </a:spcBef>
              <a:defRPr sz="7600">
                <a:solidFill>
                  <a:srgbClr val="000000"/>
                </a:solidFill>
                <a:latin typeface="GillSans"/>
                <a:ea typeface="GillSans"/>
                <a:cs typeface="GillSans"/>
                <a:sym typeface="GillSans"/>
              </a:defRPr>
            </a:lvl1pPr>
          </a:lstStyle>
          <a:p>
            <a:r>
              <a:t>Title Text</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83" name="Shape 83"/>
          <p:cNvSpPr>
            <a:spLocks noGrp="1"/>
          </p:cNvSpPr>
          <p:nvPr>
            <p:ph type="body" idx="1"/>
          </p:nvPr>
        </p:nvSpPr>
        <p:spPr>
          <a:xfrm>
            <a:off x="1155700" y="1181100"/>
            <a:ext cx="13931900" cy="6769100"/>
          </a:xfrm>
          <a:prstGeom prst="rect">
            <a:avLst/>
          </a:prstGeom>
        </p:spPr>
        <p:txBody>
          <a:bodyPr lIns="50800" tIns="50800" rIns="50800" bIns="50800" anchor="ctr"/>
          <a:lstStyle>
            <a:lvl1pPr marL="698500">
              <a:spcBef>
                <a:spcPts val="4900"/>
              </a:spcBef>
            </a:lvl1pPr>
            <a:lvl2pPr marL="1524000">
              <a:spcBef>
                <a:spcPts val="4900"/>
              </a:spcBef>
            </a:lvl2pPr>
            <a:lvl3pPr marL="1816100">
              <a:spcBef>
                <a:spcPts val="4900"/>
              </a:spcBef>
            </a:lvl3pPr>
            <a:lvl4pPr marL="2120900">
              <a:spcBef>
                <a:spcPts val="4900"/>
              </a:spcBef>
            </a:lvl4pPr>
            <a:lvl5pPr marL="2413000">
              <a:spcBef>
                <a:spcPts val="4900"/>
              </a:spcBef>
            </a:lvl5p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12800" y="122766"/>
            <a:ext cx="14630400" cy="201083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r>
              <a:t>Title Text</a:t>
            </a:r>
          </a:p>
        </p:txBody>
      </p:sp>
      <p:sp>
        <p:nvSpPr>
          <p:cNvPr id="3" name="Shape 3"/>
          <p:cNvSpPr>
            <a:spLocks noGrp="1"/>
          </p:cNvSpPr>
          <p:nvPr>
            <p:ph type="body" idx="1"/>
          </p:nvPr>
        </p:nvSpPr>
        <p:spPr>
          <a:xfrm>
            <a:off x="812800" y="2133600"/>
            <a:ext cx="14630400" cy="7010400"/>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650133" y="8231716"/>
            <a:ext cx="3793067" cy="486834"/>
          </a:xfrm>
          <a:prstGeom prst="rect">
            <a:avLst/>
          </a:prstGeom>
          <a:ln w="12700">
            <a:miter lim="400000"/>
          </a:ln>
        </p:spPr>
        <p:txBody>
          <a:bodyPr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1pPr>
      <a:lvl2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2pPr>
      <a:lvl3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3pPr>
      <a:lvl4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4pPr>
      <a:lvl5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5pPr>
      <a:lvl6pPr marL="0" marR="0" indent="4572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6pPr>
      <a:lvl7pPr marL="0" marR="0" indent="9144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7pPr>
      <a:lvl8pPr marL="0" marR="0" indent="13716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8pPr>
      <a:lvl9pPr marL="0" marR="0" indent="18288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9pPr>
    </p:titleStyle>
    <p:bodyStyle>
      <a:lvl1pPr marL="749300" marR="0" indent="-5334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1pPr>
      <a:lvl2pPr marL="15748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2pPr>
      <a:lvl3pPr marL="18669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3pPr>
      <a:lvl4pPr marL="21717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4pPr>
      <a:lvl5pPr marL="24638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5pPr>
      <a:lvl6pPr marL="29210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6pPr>
      <a:lvl7pPr marL="33782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7pPr>
      <a:lvl8pPr marL="38354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8pPr>
      <a:lvl9pPr marL="42926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Sans"/>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Sans"/>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Sans"/>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Sans"/>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Sans"/>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Sans"/>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Sans"/>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Sans"/>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27.jp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331294" y="1702820"/>
            <a:ext cx="9317905" cy="6270439"/>
          </a:xfrm>
          <a:prstGeom prst="rect">
            <a:avLst/>
          </a:prstGeom>
        </p:spPr>
      </p:pic>
      <p:sp>
        <p:nvSpPr>
          <p:cNvPr id="5" name="Shape 265"/>
          <p:cNvSpPr/>
          <p:nvPr/>
        </p:nvSpPr>
        <p:spPr>
          <a:xfrm>
            <a:off x="5470060" y="458714"/>
            <a:ext cx="4525746" cy="162403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a:lnSpc>
                <a:spcPct val="90000"/>
              </a:lnSpc>
              <a:spcBef>
                <a:spcPts val="1000"/>
              </a:spcBef>
              <a:defRPr u="sng">
                <a:solidFill>
                  <a:schemeClr val="accent3">
                    <a:lumOff val="44000"/>
                  </a:schemeClr>
                </a:solidFill>
                <a:latin typeface="VAG Rounded Bold"/>
                <a:ea typeface="VAG Rounded Bold"/>
                <a:cs typeface="VAG Rounded Bold"/>
                <a:sym typeface="VAG Rounded Bold"/>
              </a:defRPr>
            </a:pPr>
            <a:r>
              <a:rPr lang="en-IE" dirty="0" smtClean="0">
                <a:solidFill>
                  <a:schemeClr val="bg1"/>
                </a:solidFill>
              </a:rPr>
              <a:t>Getting into gear with Start-ups</a:t>
            </a:r>
            <a:endParaRPr dirty="0">
              <a:solidFill>
                <a:schemeClr val="bg1"/>
              </a:solidFill>
            </a:endParaRPr>
          </a:p>
          <a:p>
            <a:pPr algn="ctr">
              <a:lnSpc>
                <a:spcPct val="90000"/>
              </a:lnSpc>
              <a:spcBef>
                <a:spcPts val="1000"/>
              </a:spcBef>
              <a:defRPr>
                <a:latin typeface="VAG Rounded Bold"/>
                <a:ea typeface="VAG Rounded Bold"/>
                <a:cs typeface="VAG Rounded Bold"/>
                <a:sym typeface="VAG Rounded Bold"/>
              </a:defRPr>
            </a:pPr>
            <a:endParaRPr dirty="0">
              <a:solidFill>
                <a:schemeClr val="bg1"/>
              </a:solidFill>
            </a:endParaRPr>
          </a:p>
        </p:txBody>
      </p:sp>
      <p:sp>
        <p:nvSpPr>
          <p:cNvPr id="6" name="Shape 295"/>
          <p:cNvSpPr/>
          <p:nvPr/>
        </p:nvSpPr>
        <p:spPr>
          <a:xfrm>
            <a:off x="3098167" y="7973259"/>
            <a:ext cx="9784160"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ctr">
              <a:lnSpc>
                <a:spcPct val="90000"/>
              </a:lnSpc>
              <a:spcBef>
                <a:spcPts val="1000"/>
              </a:spcBef>
              <a:defRPr sz="5200">
                <a:solidFill>
                  <a:schemeClr val="accent3">
                    <a:lumOff val="44000"/>
                  </a:schemeClr>
                </a:solidFill>
                <a:latin typeface="Aleo Light"/>
                <a:ea typeface="Aleo Light"/>
                <a:cs typeface="Aleo Light"/>
                <a:sym typeface="Aleo Light"/>
              </a:defRPr>
            </a:lvl1pPr>
          </a:lstStyle>
          <a:p>
            <a:r>
              <a:rPr lang="en-IE" sz="4000" dirty="0" smtClean="0">
                <a:solidFill>
                  <a:schemeClr val="bg1"/>
                </a:solidFill>
              </a:rPr>
              <a:t>Justin Kearns – Tucr.io</a:t>
            </a:r>
            <a:endParaRPr sz="4000" dirty="0">
              <a:solidFill>
                <a:schemeClr val="bg1"/>
              </a:solidFill>
            </a:endParaRPr>
          </a:p>
        </p:txBody>
      </p:sp>
    </p:spTree>
    <p:extLst>
      <p:ext uri="{BB962C8B-B14F-4D97-AF65-F5344CB8AC3E}">
        <p14:creationId xmlns:p14="http://schemas.microsoft.com/office/powerpoint/2010/main" val="2483529160"/>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24400" y="1581033"/>
            <a:ext cx="6683829" cy="6833786"/>
          </a:xfrm>
          <a:prstGeom prst="rect">
            <a:avLst/>
          </a:prstGeom>
        </p:spPr>
      </p:pic>
    </p:spTree>
    <p:extLst>
      <p:ext uri="{BB962C8B-B14F-4D97-AF65-F5344CB8AC3E}">
        <p14:creationId xmlns:p14="http://schemas.microsoft.com/office/powerpoint/2010/main" val="243566392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85658" y="358264"/>
            <a:ext cx="5660570" cy="8427151"/>
          </a:xfrm>
          <a:prstGeom prst="rect">
            <a:avLst/>
          </a:prstGeom>
        </p:spPr>
      </p:pic>
    </p:spTree>
    <p:extLst>
      <p:ext uri="{BB962C8B-B14F-4D97-AF65-F5344CB8AC3E}">
        <p14:creationId xmlns:p14="http://schemas.microsoft.com/office/powerpoint/2010/main" val="1492873337"/>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sp>
        <p:nvSpPr>
          <p:cNvPr id="12" name="Shape 197"/>
          <p:cNvSpPr txBox="1">
            <a:spLocks/>
          </p:cNvSpPr>
          <p:nvPr/>
        </p:nvSpPr>
        <p:spPr>
          <a:xfrm>
            <a:off x="-471819" y="673872"/>
            <a:ext cx="17051669" cy="25285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1pPr>
            <a:lvl2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2pPr>
            <a:lvl3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3pPr>
            <a:lvl4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4pPr>
            <a:lvl5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5pPr>
            <a:lvl6pPr marL="0" marR="0" indent="4572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6pPr>
            <a:lvl7pPr marL="0" marR="0" indent="9144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7pPr>
            <a:lvl8pPr marL="0" marR="0" indent="13716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8pPr>
            <a:lvl9pPr marL="0" marR="0" indent="18288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9pPr>
          </a:lstStyle>
          <a:p>
            <a:pPr hangingPunct="1"/>
            <a:r>
              <a:rPr lang="en-IE" sz="7200" u="sng" dirty="0" smtClean="0"/>
              <a:t>WordPress</a:t>
            </a:r>
            <a:r>
              <a:rPr lang="en-IE" sz="7200" dirty="0" smtClean="0"/>
              <a:t> </a:t>
            </a:r>
          </a:p>
          <a:p>
            <a:pPr hangingPunct="1"/>
            <a:r>
              <a:rPr lang="en-IE" sz="5400" dirty="0" smtClean="0"/>
              <a:t/>
            </a:r>
            <a:br>
              <a:rPr lang="en-IE" sz="5400" dirty="0" smtClean="0"/>
            </a:br>
            <a:endParaRPr lang="en-IE" sz="5400" dirty="0"/>
          </a:p>
        </p:txBody>
      </p:sp>
      <p:sp>
        <p:nvSpPr>
          <p:cNvPr id="13" name="Shape 313"/>
          <p:cNvSpPr/>
          <p:nvPr/>
        </p:nvSpPr>
        <p:spPr>
          <a:xfrm>
            <a:off x="2163343" y="2428506"/>
            <a:ext cx="5508172" cy="5181600"/>
          </a:xfrm>
          <a:prstGeom prst="ellipse">
            <a:avLst/>
          </a:prstGeom>
          <a:solidFill>
            <a:srgbClr val="DE7A58"/>
          </a:solidFill>
          <a:ln w="12700">
            <a:miter lim="400000"/>
          </a:ln>
        </p:spPr>
        <p:txBody>
          <a:bodyPr lIns="45719" rIns="45719"/>
          <a:lstStyle/>
          <a:p>
            <a:pPr algn="ctr">
              <a:defRPr sz="1800"/>
            </a:pPr>
            <a:endParaRPr/>
          </a:p>
        </p:txBody>
      </p:sp>
      <p:sp>
        <p:nvSpPr>
          <p:cNvPr id="24" name="Shape 159"/>
          <p:cNvSpPr/>
          <p:nvPr/>
        </p:nvSpPr>
        <p:spPr>
          <a:xfrm>
            <a:off x="2639236" y="2518943"/>
            <a:ext cx="4556385" cy="30777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a:defRPr sz="3000">
                <a:latin typeface="VAG Rounded Light"/>
                <a:ea typeface="VAG Rounded Light"/>
                <a:cs typeface="VAG Rounded Light"/>
                <a:sym typeface="VAG Rounded Light"/>
              </a:defRPr>
            </a:pPr>
            <a:endParaRPr dirty="0">
              <a:solidFill>
                <a:schemeClr val="accent3">
                  <a:lumOff val="44000"/>
                </a:schemeClr>
              </a:solidFill>
            </a:endParaRPr>
          </a:p>
          <a:p>
            <a:pPr algn="ctr">
              <a:defRPr sz="3000">
                <a:latin typeface="VAG Rounded Light"/>
                <a:ea typeface="VAG Rounded Light"/>
                <a:cs typeface="VAG Rounded Light"/>
                <a:sym typeface="VAG Rounded Light"/>
              </a:defRPr>
            </a:pPr>
            <a:r>
              <a:rPr lang="en-IE" sz="17000" dirty="0" smtClean="0">
                <a:solidFill>
                  <a:schemeClr val="accent3">
                    <a:lumOff val="44000"/>
                  </a:schemeClr>
                </a:solidFill>
              </a:rPr>
              <a:t>65%</a:t>
            </a:r>
            <a:endParaRPr sz="17000" dirty="0">
              <a:solidFill>
                <a:schemeClr val="accent3">
                  <a:lumOff val="44000"/>
                </a:schemeClr>
              </a:solidFill>
            </a:endParaRPr>
          </a:p>
        </p:txBody>
      </p:sp>
      <p:sp>
        <p:nvSpPr>
          <p:cNvPr id="25" name="Shape 159"/>
          <p:cNvSpPr/>
          <p:nvPr/>
        </p:nvSpPr>
        <p:spPr>
          <a:xfrm>
            <a:off x="2857090" y="4937074"/>
            <a:ext cx="4120675" cy="169277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a:defRPr sz="3000">
                <a:latin typeface="VAG Rounded Light"/>
                <a:ea typeface="VAG Rounded Light"/>
                <a:cs typeface="VAG Rounded Light"/>
                <a:sym typeface="VAG Rounded Light"/>
              </a:defRPr>
            </a:pPr>
            <a:endParaRPr dirty="0">
              <a:solidFill>
                <a:schemeClr val="accent3">
                  <a:lumOff val="44000"/>
                </a:schemeClr>
              </a:solidFill>
            </a:endParaRPr>
          </a:p>
          <a:p>
            <a:pPr algn="ctr">
              <a:defRPr sz="3000">
                <a:latin typeface="VAG Rounded Light"/>
                <a:ea typeface="VAG Rounded Light"/>
                <a:cs typeface="VAG Rounded Light"/>
                <a:sym typeface="VAG Rounded Light"/>
              </a:defRPr>
            </a:pPr>
            <a:r>
              <a:rPr lang="en-IE" sz="4000" dirty="0" smtClean="0">
                <a:solidFill>
                  <a:schemeClr val="accent3">
                    <a:lumOff val="44000"/>
                  </a:schemeClr>
                </a:solidFill>
              </a:rPr>
              <a:t>Developers hate WordPress</a:t>
            </a:r>
            <a:endParaRPr sz="4000" dirty="0">
              <a:solidFill>
                <a:schemeClr val="accent3">
                  <a:lumOff val="44000"/>
                </a:schemeClr>
              </a:solidFill>
            </a:endParaRPr>
          </a:p>
        </p:txBody>
      </p:sp>
      <p:sp>
        <p:nvSpPr>
          <p:cNvPr id="26" name="Shape 156"/>
          <p:cNvSpPr/>
          <p:nvPr/>
        </p:nvSpPr>
        <p:spPr>
          <a:xfrm>
            <a:off x="8516319" y="2418615"/>
            <a:ext cx="5827482" cy="5201383"/>
          </a:xfrm>
          <a:prstGeom prst="ellipse">
            <a:avLst/>
          </a:prstGeom>
          <a:solidFill>
            <a:srgbClr val="3961E6"/>
          </a:solidFill>
          <a:ln w="12700">
            <a:miter lim="400000"/>
          </a:ln>
        </p:spPr>
        <p:txBody>
          <a:bodyPr lIns="45719" rIns="45719"/>
          <a:lstStyle/>
          <a:p>
            <a:pPr algn="ctr">
              <a:defRPr sz="1800"/>
            </a:pPr>
            <a:endParaRPr/>
          </a:p>
        </p:txBody>
      </p:sp>
      <p:sp>
        <p:nvSpPr>
          <p:cNvPr id="27" name="Shape 159"/>
          <p:cNvSpPr/>
          <p:nvPr/>
        </p:nvSpPr>
        <p:spPr>
          <a:xfrm>
            <a:off x="9322348" y="2418615"/>
            <a:ext cx="4556385" cy="30777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a:defRPr sz="3000">
                <a:latin typeface="VAG Rounded Light"/>
                <a:ea typeface="VAG Rounded Light"/>
                <a:cs typeface="VAG Rounded Light"/>
                <a:sym typeface="VAG Rounded Light"/>
              </a:defRPr>
            </a:pPr>
            <a:endParaRPr dirty="0">
              <a:solidFill>
                <a:schemeClr val="accent3">
                  <a:lumOff val="44000"/>
                </a:schemeClr>
              </a:solidFill>
            </a:endParaRPr>
          </a:p>
          <a:p>
            <a:pPr algn="ctr">
              <a:defRPr sz="3000">
                <a:latin typeface="VAG Rounded Light"/>
                <a:ea typeface="VAG Rounded Light"/>
                <a:cs typeface="VAG Rounded Light"/>
                <a:sym typeface="VAG Rounded Light"/>
              </a:defRPr>
            </a:pPr>
            <a:r>
              <a:rPr lang="en-IE" sz="17000" dirty="0" smtClean="0">
                <a:solidFill>
                  <a:schemeClr val="accent3">
                    <a:lumOff val="44000"/>
                  </a:schemeClr>
                </a:solidFill>
              </a:rPr>
              <a:t>25%</a:t>
            </a:r>
            <a:endParaRPr sz="17000" dirty="0">
              <a:solidFill>
                <a:schemeClr val="accent3">
                  <a:lumOff val="44000"/>
                </a:schemeClr>
              </a:solidFill>
            </a:endParaRPr>
          </a:p>
        </p:txBody>
      </p:sp>
      <p:sp>
        <p:nvSpPr>
          <p:cNvPr id="28" name="Shape 159"/>
          <p:cNvSpPr/>
          <p:nvPr/>
        </p:nvSpPr>
        <p:spPr>
          <a:xfrm>
            <a:off x="9170529" y="4937073"/>
            <a:ext cx="4519061" cy="169277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a:defRPr sz="3000">
                <a:latin typeface="VAG Rounded Light"/>
                <a:ea typeface="VAG Rounded Light"/>
                <a:cs typeface="VAG Rounded Light"/>
                <a:sym typeface="VAG Rounded Light"/>
              </a:defRPr>
            </a:pPr>
            <a:endParaRPr dirty="0">
              <a:solidFill>
                <a:schemeClr val="accent3">
                  <a:lumOff val="44000"/>
                </a:schemeClr>
              </a:solidFill>
            </a:endParaRPr>
          </a:p>
          <a:p>
            <a:pPr algn="ctr">
              <a:defRPr sz="3000">
                <a:latin typeface="VAG Rounded Light"/>
                <a:ea typeface="VAG Rounded Light"/>
                <a:cs typeface="VAG Rounded Light"/>
                <a:sym typeface="VAG Rounded Light"/>
              </a:defRPr>
            </a:pPr>
            <a:r>
              <a:rPr lang="en-IE" sz="4000" dirty="0" smtClean="0">
                <a:solidFill>
                  <a:schemeClr val="accent3">
                    <a:lumOff val="44000"/>
                  </a:schemeClr>
                </a:solidFill>
              </a:rPr>
              <a:t>Sites across the world use WordPress</a:t>
            </a:r>
            <a:endParaRPr sz="4000" dirty="0">
              <a:solidFill>
                <a:schemeClr val="accent3">
                  <a:lumOff val="44000"/>
                </a:schemeClr>
              </a:solidFill>
            </a:endParaRPr>
          </a:p>
        </p:txBody>
      </p:sp>
    </p:spTree>
    <p:extLst>
      <p:ext uri="{BB962C8B-B14F-4D97-AF65-F5344CB8AC3E}">
        <p14:creationId xmlns:p14="http://schemas.microsoft.com/office/powerpoint/2010/main" val="118983184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sp>
        <p:nvSpPr>
          <p:cNvPr id="5" name="Shape 197"/>
          <p:cNvSpPr txBox="1">
            <a:spLocks/>
          </p:cNvSpPr>
          <p:nvPr/>
        </p:nvSpPr>
        <p:spPr>
          <a:xfrm>
            <a:off x="-425555" y="771844"/>
            <a:ext cx="17051669" cy="25285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1pPr>
            <a:lvl2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2pPr>
            <a:lvl3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3pPr>
            <a:lvl4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4pPr>
            <a:lvl5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5pPr>
            <a:lvl6pPr marL="0" marR="0" indent="4572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6pPr>
            <a:lvl7pPr marL="0" marR="0" indent="9144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7pPr>
            <a:lvl8pPr marL="0" marR="0" indent="13716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8pPr>
            <a:lvl9pPr marL="0" marR="0" indent="18288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9pPr>
          </a:lstStyle>
          <a:p>
            <a:pPr hangingPunct="1"/>
            <a:r>
              <a:rPr lang="en-IE" sz="7200" dirty="0" smtClean="0"/>
              <a:t>Why?  </a:t>
            </a:r>
          </a:p>
          <a:p>
            <a:pPr hangingPunct="1"/>
            <a:r>
              <a:rPr lang="en-IE" sz="5400" dirty="0" smtClean="0"/>
              <a:t/>
            </a:r>
            <a:br>
              <a:rPr lang="en-IE" sz="5400" dirty="0" smtClean="0"/>
            </a:br>
            <a:endParaRPr lang="en-IE" sz="5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372" y="2405743"/>
            <a:ext cx="10058400" cy="5657850"/>
          </a:xfrm>
          <a:prstGeom prst="rect">
            <a:avLst/>
          </a:prstGeom>
        </p:spPr>
      </p:pic>
    </p:spTree>
    <p:extLst>
      <p:ext uri="{BB962C8B-B14F-4D97-AF65-F5344CB8AC3E}">
        <p14:creationId xmlns:p14="http://schemas.microsoft.com/office/powerpoint/2010/main" val="628186506"/>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92628" y="1959429"/>
            <a:ext cx="14436349" cy="5384368"/>
          </a:xfrm>
          <a:prstGeom prst="rect">
            <a:avLst/>
          </a:prstGeom>
        </p:spPr>
      </p:pic>
    </p:spTree>
    <p:extLst>
      <p:ext uri="{BB962C8B-B14F-4D97-AF65-F5344CB8AC3E}">
        <p14:creationId xmlns:p14="http://schemas.microsoft.com/office/powerpoint/2010/main" val="3909880060"/>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FA6FF"/>
        </a:solidFill>
        <a:effectLst/>
      </p:bgPr>
    </p:bg>
    <p:spTree>
      <p:nvGrpSpPr>
        <p:cNvPr id="1" name=""/>
        <p:cNvGrpSpPr/>
        <p:nvPr/>
      </p:nvGrpSpPr>
      <p:grpSpPr>
        <a:xfrm>
          <a:off x="0" y="0"/>
          <a:ext cx="0" cy="0"/>
          <a:chOff x="0" y="0"/>
          <a:chExt cx="0" cy="0"/>
        </a:xfrm>
      </p:grpSpPr>
      <p:pic>
        <p:nvPicPr>
          <p:cNvPr id="211" name="image.png"/>
          <p:cNvPicPr>
            <a:picLocks noChangeAspect="1"/>
          </p:cNvPicPr>
          <p:nvPr/>
        </p:nvPicPr>
        <p:blipFill>
          <a:blip r:embed="rId3">
            <a:extLst/>
          </a:blip>
          <a:stretch>
            <a:fillRect/>
          </a:stretch>
        </p:blipFill>
        <p:spPr>
          <a:xfrm>
            <a:off x="13169900" y="8448675"/>
            <a:ext cx="1587500" cy="296863"/>
          </a:xfrm>
          <a:prstGeom prst="rect">
            <a:avLst/>
          </a:prstGeom>
          <a:ln w="12700">
            <a:miter lim="400000"/>
          </a:ln>
        </p:spPr>
      </p:pic>
      <p:sp>
        <p:nvSpPr>
          <p:cNvPr id="212" name="Shape 212"/>
          <p:cNvSpPr/>
          <p:nvPr/>
        </p:nvSpPr>
        <p:spPr>
          <a:xfrm>
            <a:off x="644525" y="8059737"/>
            <a:ext cx="14952663" cy="1"/>
          </a:xfrm>
          <a:prstGeom prst="line">
            <a:avLst/>
          </a:prstGeom>
          <a:ln w="12700">
            <a:solidFill>
              <a:srgbClr val="FAFAEF"/>
            </a:solidFill>
            <a:miter/>
          </a:ln>
        </p:spPr>
        <p:txBody>
          <a:bodyPr lIns="45719" rIns="45719"/>
          <a:lstStyle/>
          <a:p>
            <a:pPr defTabSz="457200">
              <a:defRPr sz="1200">
                <a:latin typeface="+mj-lt"/>
                <a:ea typeface="+mj-ea"/>
                <a:cs typeface="+mj-cs"/>
                <a:sym typeface="Helvetica"/>
              </a:defRPr>
            </a:pPr>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136" y="566058"/>
            <a:ext cx="9925439" cy="6947807"/>
          </a:xfrm>
          <a:prstGeom prst="rect">
            <a:avLst/>
          </a:prstGeom>
        </p:spPr>
      </p:pic>
      <p:sp>
        <p:nvSpPr>
          <p:cNvPr id="10" name="Shape 295"/>
          <p:cNvSpPr/>
          <p:nvPr/>
        </p:nvSpPr>
        <p:spPr>
          <a:xfrm>
            <a:off x="3158136" y="6999514"/>
            <a:ext cx="9784160"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ctr">
              <a:lnSpc>
                <a:spcPct val="90000"/>
              </a:lnSpc>
              <a:spcBef>
                <a:spcPts val="1000"/>
              </a:spcBef>
              <a:defRPr sz="5200">
                <a:solidFill>
                  <a:schemeClr val="accent3">
                    <a:lumOff val="44000"/>
                  </a:schemeClr>
                </a:solidFill>
                <a:latin typeface="Aleo Light"/>
                <a:ea typeface="Aleo Light"/>
                <a:cs typeface="Aleo Light"/>
                <a:sym typeface="Aleo Light"/>
              </a:defRPr>
            </a:lvl1pPr>
          </a:lstStyle>
          <a:p>
            <a:r>
              <a:rPr lang="en-IE" b="1" dirty="0" smtClean="0">
                <a:solidFill>
                  <a:schemeClr val="bg1"/>
                </a:solidFill>
              </a:rPr>
              <a:t>Vue.js</a:t>
            </a:r>
            <a:endParaRPr b="1" dirty="0">
              <a:solidFill>
                <a:schemeClr val="bg1"/>
              </a:solidFill>
            </a:endParaRPr>
          </a:p>
        </p:txBody>
      </p:sp>
      <p:pic>
        <p:nvPicPr>
          <p:cNvPr id="11" name="Picture 10"/>
          <p:cNvPicPr>
            <a:picLocks noChangeAspect="1"/>
          </p:cNvPicPr>
          <p:nvPr/>
        </p:nvPicPr>
        <p:blipFill>
          <a:blip r:embed="rId5"/>
          <a:stretch>
            <a:fillRect/>
          </a:stretch>
        </p:blipFill>
        <p:spPr>
          <a:xfrm>
            <a:off x="954988" y="8417056"/>
            <a:ext cx="2752725" cy="295275"/>
          </a:xfrm>
          <a:prstGeom prst="rect">
            <a:avLst/>
          </a:prstGeom>
        </p:spPr>
      </p:pic>
    </p:spTree>
    <p:extLst>
      <p:ext uri="{BB962C8B-B14F-4D97-AF65-F5344CB8AC3E}">
        <p14:creationId xmlns:p14="http://schemas.microsoft.com/office/powerpoint/2010/main" val="1975329007"/>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FA6FF"/>
        </a:solidFill>
        <a:effectLst/>
      </p:bgPr>
    </p:bg>
    <p:spTree>
      <p:nvGrpSpPr>
        <p:cNvPr id="1" name=""/>
        <p:cNvGrpSpPr/>
        <p:nvPr/>
      </p:nvGrpSpPr>
      <p:grpSpPr>
        <a:xfrm>
          <a:off x="0" y="0"/>
          <a:ext cx="0" cy="0"/>
          <a:chOff x="0" y="0"/>
          <a:chExt cx="0" cy="0"/>
        </a:xfrm>
      </p:grpSpPr>
      <p:pic>
        <p:nvPicPr>
          <p:cNvPr id="211" name="image.png"/>
          <p:cNvPicPr>
            <a:picLocks noChangeAspect="1"/>
          </p:cNvPicPr>
          <p:nvPr/>
        </p:nvPicPr>
        <p:blipFill>
          <a:blip r:embed="rId3">
            <a:extLst/>
          </a:blip>
          <a:stretch>
            <a:fillRect/>
          </a:stretch>
        </p:blipFill>
        <p:spPr>
          <a:xfrm>
            <a:off x="13169900" y="8448675"/>
            <a:ext cx="1587500" cy="296863"/>
          </a:xfrm>
          <a:prstGeom prst="rect">
            <a:avLst/>
          </a:prstGeom>
          <a:ln w="12700">
            <a:miter lim="400000"/>
          </a:ln>
        </p:spPr>
      </p:pic>
      <p:sp>
        <p:nvSpPr>
          <p:cNvPr id="212" name="Shape 212"/>
          <p:cNvSpPr/>
          <p:nvPr/>
        </p:nvSpPr>
        <p:spPr>
          <a:xfrm>
            <a:off x="644525" y="8059737"/>
            <a:ext cx="14952663" cy="1"/>
          </a:xfrm>
          <a:prstGeom prst="line">
            <a:avLst/>
          </a:prstGeom>
          <a:ln w="12700">
            <a:solidFill>
              <a:srgbClr val="FAFAEF"/>
            </a:solidFill>
            <a:miter/>
          </a:ln>
        </p:spPr>
        <p:txBody>
          <a:bodyPr lIns="45719" rIns="45719"/>
          <a:lstStyle/>
          <a:p>
            <a:pPr defTabSz="457200">
              <a:defRPr sz="1200">
                <a:latin typeface="+mj-lt"/>
                <a:ea typeface="+mj-ea"/>
                <a:cs typeface="+mj-cs"/>
                <a:sym typeface="Helvetica"/>
              </a:defRPr>
            </a:pPr>
            <a:endParaRPr/>
          </a:p>
        </p:txBody>
      </p:sp>
      <p:sp>
        <p:nvSpPr>
          <p:cNvPr id="10" name="Shape 295"/>
          <p:cNvSpPr/>
          <p:nvPr/>
        </p:nvSpPr>
        <p:spPr>
          <a:xfrm>
            <a:off x="2559950" y="572474"/>
            <a:ext cx="9784160"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ctr">
              <a:lnSpc>
                <a:spcPct val="90000"/>
              </a:lnSpc>
              <a:spcBef>
                <a:spcPts val="1000"/>
              </a:spcBef>
              <a:defRPr sz="5200">
                <a:solidFill>
                  <a:schemeClr val="accent3">
                    <a:lumOff val="44000"/>
                  </a:schemeClr>
                </a:solidFill>
                <a:latin typeface="Aleo Light"/>
                <a:ea typeface="Aleo Light"/>
                <a:cs typeface="Aleo Light"/>
                <a:sym typeface="Aleo Light"/>
              </a:defRPr>
            </a:lvl1pPr>
          </a:lstStyle>
          <a:p>
            <a:r>
              <a:rPr lang="en-IE" b="1" dirty="0" smtClean="0">
                <a:solidFill>
                  <a:schemeClr val="bg1"/>
                </a:solidFill>
              </a:rPr>
              <a:t>Tools we use</a:t>
            </a:r>
            <a:endParaRPr b="1" dirty="0">
              <a:solidFill>
                <a:schemeClr val="bg1"/>
              </a:solidFill>
            </a:endParaRPr>
          </a:p>
        </p:txBody>
      </p:sp>
      <p:pic>
        <p:nvPicPr>
          <p:cNvPr id="8" name="Picture 7"/>
          <p:cNvPicPr>
            <a:picLocks noChangeAspect="1"/>
          </p:cNvPicPr>
          <p:nvPr/>
        </p:nvPicPr>
        <p:blipFill>
          <a:blip r:embed="rId4"/>
          <a:stretch>
            <a:fillRect/>
          </a:stretch>
        </p:blipFill>
        <p:spPr>
          <a:xfrm>
            <a:off x="954988" y="8417056"/>
            <a:ext cx="2752725" cy="295275"/>
          </a:xfrm>
          <a:prstGeom prst="rect">
            <a:avLst/>
          </a:prstGeom>
        </p:spPr>
      </p:pic>
      <p:sp>
        <p:nvSpPr>
          <p:cNvPr id="9" name="Shape 386"/>
          <p:cNvSpPr/>
          <p:nvPr/>
        </p:nvSpPr>
        <p:spPr>
          <a:xfrm>
            <a:off x="644525" y="2910214"/>
            <a:ext cx="6435726" cy="4876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err="1" smtClean="0">
                <a:solidFill>
                  <a:schemeClr val="accent3">
                    <a:lumOff val="44000"/>
                  </a:schemeClr>
                </a:solidFill>
              </a:rPr>
              <a:t>Github</a:t>
            </a:r>
            <a:r>
              <a:rPr lang="en-IE" dirty="0" smtClean="0">
                <a:solidFill>
                  <a:schemeClr val="accent3">
                    <a:lumOff val="44000"/>
                  </a:schemeClr>
                </a:solidFill>
              </a:rPr>
              <a:t> </a:t>
            </a:r>
            <a:r>
              <a:rPr lang="en-IE" dirty="0">
                <a:solidFill>
                  <a:schemeClr val="accent3">
                    <a:lumOff val="44000"/>
                  </a:schemeClr>
                </a:solidFill>
              </a:rPr>
              <a:t> </a:t>
            </a:r>
            <a:r>
              <a:rPr lang="en-IE" dirty="0" smtClean="0">
                <a:solidFill>
                  <a:schemeClr val="accent3">
                    <a:lumOff val="44000"/>
                  </a:schemeClr>
                </a:solidFill>
              </a:rPr>
              <a:t> / Digital Ocean / </a:t>
            </a:r>
            <a:r>
              <a:rPr lang="en-IE" dirty="0" err="1" smtClean="0">
                <a:solidFill>
                  <a:schemeClr val="accent3">
                    <a:lumOff val="44000"/>
                  </a:schemeClr>
                </a:solidFill>
              </a:rPr>
              <a:t>Filezilla</a:t>
            </a:r>
            <a:r>
              <a:rPr lang="en-IE" dirty="0" smtClean="0">
                <a:solidFill>
                  <a:schemeClr val="accent3">
                    <a:lumOff val="44000"/>
                  </a:schemeClr>
                </a:solidFill>
              </a:rPr>
              <a:t> </a:t>
            </a:r>
            <a:r>
              <a:rPr lang="en-IE" dirty="0" smtClean="0">
                <a:solidFill>
                  <a:schemeClr val="accent3">
                    <a:lumOff val="44000"/>
                  </a:schemeClr>
                </a:solidFill>
              </a:rPr>
              <a:t> </a:t>
            </a:r>
            <a:endParaRPr lang="en-IE" dirty="0" smtClean="0">
              <a:solidFill>
                <a:schemeClr val="accent3">
                  <a:lumOff val="44000"/>
                </a:schemeClr>
              </a:solidFill>
            </a:endParaRP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Subline Text / </a:t>
            </a:r>
            <a:r>
              <a:rPr lang="en-IE" dirty="0" smtClean="0">
                <a:solidFill>
                  <a:schemeClr val="accent3">
                    <a:lumOff val="44000"/>
                  </a:schemeClr>
                </a:solidFill>
              </a:rPr>
              <a:t>Atom / </a:t>
            </a:r>
            <a:r>
              <a:rPr lang="en-IE" dirty="0" smtClean="0">
                <a:solidFill>
                  <a:schemeClr val="accent3">
                    <a:lumOff val="44000"/>
                  </a:schemeClr>
                </a:solidFill>
              </a:rPr>
              <a:t>PHP Storm </a:t>
            </a: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Vagrant / </a:t>
            </a:r>
            <a:r>
              <a:rPr lang="en-IE" dirty="0" err="1" smtClean="0">
                <a:solidFill>
                  <a:schemeClr val="accent3">
                    <a:lumOff val="44000"/>
                  </a:schemeClr>
                </a:solidFill>
              </a:rPr>
              <a:t>Laravel</a:t>
            </a:r>
            <a:r>
              <a:rPr lang="en-IE" dirty="0" smtClean="0">
                <a:solidFill>
                  <a:schemeClr val="accent3">
                    <a:lumOff val="44000"/>
                  </a:schemeClr>
                </a:solidFill>
              </a:rPr>
              <a:t> Valet /Bit </a:t>
            </a:r>
            <a:r>
              <a:rPr lang="en-IE" dirty="0">
                <a:solidFill>
                  <a:schemeClr val="accent3">
                    <a:lumOff val="44000"/>
                  </a:schemeClr>
                </a:solidFill>
              </a:rPr>
              <a:t>B</a:t>
            </a:r>
            <a:r>
              <a:rPr lang="en-IE" dirty="0" smtClean="0">
                <a:solidFill>
                  <a:schemeClr val="accent3">
                    <a:lumOff val="44000"/>
                  </a:schemeClr>
                </a:solidFill>
              </a:rPr>
              <a:t>ucket   </a:t>
            </a:r>
            <a:endParaRPr dirty="0">
              <a:solidFill>
                <a:schemeClr val="accent3">
                  <a:lumOff val="44000"/>
                </a:schemeClr>
              </a:solidFill>
            </a:endParaRPr>
          </a:p>
        </p:txBody>
      </p:sp>
      <p:sp>
        <p:nvSpPr>
          <p:cNvPr id="7" name="Shape 386"/>
          <p:cNvSpPr/>
          <p:nvPr/>
        </p:nvSpPr>
        <p:spPr>
          <a:xfrm>
            <a:off x="8321674" y="2559504"/>
            <a:ext cx="6435726" cy="4876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Intercom / </a:t>
            </a:r>
            <a:r>
              <a:rPr lang="en-IE" dirty="0" err="1" smtClean="0">
                <a:solidFill>
                  <a:schemeClr val="accent3">
                    <a:lumOff val="44000"/>
                  </a:schemeClr>
                </a:solidFill>
              </a:rPr>
              <a:t>Wordpress</a:t>
            </a:r>
            <a:r>
              <a:rPr lang="en-IE" dirty="0" smtClean="0">
                <a:solidFill>
                  <a:schemeClr val="accent3">
                    <a:lumOff val="44000"/>
                  </a:schemeClr>
                </a:solidFill>
              </a:rPr>
              <a:t> / Mail Chimp / Mail Gun / </a:t>
            </a:r>
            <a:r>
              <a:rPr lang="en-IE" dirty="0" err="1" smtClean="0">
                <a:solidFill>
                  <a:schemeClr val="accent3">
                    <a:lumOff val="44000"/>
                  </a:schemeClr>
                </a:solidFill>
              </a:rPr>
              <a:t>Hubspot</a:t>
            </a:r>
            <a:r>
              <a:rPr lang="en-IE" dirty="0" smtClean="0">
                <a:solidFill>
                  <a:schemeClr val="accent3">
                    <a:lumOff val="44000"/>
                  </a:schemeClr>
                </a:solidFill>
              </a:rPr>
              <a:t> / </a:t>
            </a:r>
            <a:r>
              <a:rPr lang="en-IE" dirty="0" err="1" smtClean="0">
                <a:solidFill>
                  <a:schemeClr val="accent3">
                    <a:lumOff val="44000"/>
                  </a:schemeClr>
                </a:solidFill>
              </a:rPr>
              <a:t>Typeform</a:t>
            </a:r>
            <a:r>
              <a:rPr lang="en-IE" dirty="0" smtClean="0">
                <a:solidFill>
                  <a:schemeClr val="accent3">
                    <a:lumOff val="44000"/>
                  </a:schemeClr>
                </a:solidFill>
              </a:rPr>
              <a:t> </a:t>
            </a:r>
          </a:p>
          <a:p>
            <a:pPr marL="215900">
              <a:spcBef>
                <a:spcPts val="3500"/>
              </a:spcBef>
              <a:buClr>
                <a:schemeClr val="accent3">
                  <a:lumOff val="44000"/>
                </a:schemeClr>
              </a:buClr>
              <a:buSzPct val="171000"/>
              <a:defRPr>
                <a:latin typeface="VAG Rounded Light"/>
                <a:ea typeface="VAG Rounded Light"/>
                <a:cs typeface="VAG Rounded Light"/>
                <a:sym typeface="VAG Rounded Light"/>
              </a:defRPr>
            </a:pPr>
            <a:endParaRPr lang="en-IE" dirty="0" smtClean="0">
              <a:solidFill>
                <a:schemeClr val="accent3">
                  <a:lumOff val="44000"/>
                </a:schemeClr>
              </a:solidFill>
            </a:endParaRP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Slack / Trello </a:t>
            </a:r>
            <a:endParaRPr lang="en-IE" dirty="0" smtClean="0">
              <a:solidFill>
                <a:schemeClr val="accent3">
                  <a:lumOff val="44000"/>
                </a:schemeClr>
              </a:solidFill>
            </a:endParaRPr>
          </a:p>
        </p:txBody>
      </p:sp>
      <p:sp>
        <p:nvSpPr>
          <p:cNvPr id="11" name="Shape 295"/>
          <p:cNvSpPr/>
          <p:nvPr/>
        </p:nvSpPr>
        <p:spPr>
          <a:xfrm>
            <a:off x="-1358703" y="1865072"/>
            <a:ext cx="9784160"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ctr">
              <a:lnSpc>
                <a:spcPct val="90000"/>
              </a:lnSpc>
              <a:spcBef>
                <a:spcPts val="1000"/>
              </a:spcBef>
              <a:defRPr sz="5200">
                <a:solidFill>
                  <a:schemeClr val="accent3">
                    <a:lumOff val="44000"/>
                  </a:schemeClr>
                </a:solidFill>
                <a:latin typeface="Aleo Light"/>
                <a:ea typeface="Aleo Light"/>
                <a:cs typeface="Aleo Light"/>
                <a:sym typeface="Aleo Light"/>
              </a:defRPr>
            </a:lvl1pPr>
          </a:lstStyle>
          <a:p>
            <a:r>
              <a:rPr lang="en-IE" sz="3600" b="1" u="sng" dirty="0" smtClean="0">
                <a:solidFill>
                  <a:schemeClr val="bg1"/>
                </a:solidFill>
              </a:rPr>
              <a:t>Software &amp; Hardware</a:t>
            </a:r>
            <a:endParaRPr sz="3600" b="1" u="sng" dirty="0">
              <a:solidFill>
                <a:schemeClr val="bg1"/>
              </a:solidFill>
            </a:endParaRPr>
          </a:p>
        </p:txBody>
      </p:sp>
      <p:sp>
        <p:nvSpPr>
          <p:cNvPr id="12" name="Shape 295"/>
          <p:cNvSpPr/>
          <p:nvPr/>
        </p:nvSpPr>
        <p:spPr>
          <a:xfrm>
            <a:off x="6699349" y="1865071"/>
            <a:ext cx="9784160"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ctr">
              <a:lnSpc>
                <a:spcPct val="90000"/>
              </a:lnSpc>
              <a:spcBef>
                <a:spcPts val="1000"/>
              </a:spcBef>
              <a:defRPr sz="5200">
                <a:solidFill>
                  <a:schemeClr val="accent3">
                    <a:lumOff val="44000"/>
                  </a:schemeClr>
                </a:solidFill>
                <a:latin typeface="Aleo Light"/>
                <a:ea typeface="Aleo Light"/>
                <a:cs typeface="Aleo Light"/>
                <a:sym typeface="Aleo Light"/>
              </a:defRPr>
            </a:lvl1pPr>
          </a:lstStyle>
          <a:p>
            <a:r>
              <a:rPr lang="en-IE" sz="3600" b="1" u="sng" dirty="0" smtClean="0">
                <a:solidFill>
                  <a:schemeClr val="bg1"/>
                </a:solidFill>
              </a:rPr>
              <a:t>Marketing / Sales</a:t>
            </a:r>
            <a:r>
              <a:rPr lang="en-IE" sz="3600" b="1" u="sng" dirty="0" smtClean="0">
                <a:solidFill>
                  <a:schemeClr val="bg1"/>
                </a:solidFill>
              </a:rPr>
              <a:t> </a:t>
            </a:r>
            <a:endParaRPr sz="3600" b="1" u="sng" dirty="0">
              <a:solidFill>
                <a:schemeClr val="bg1"/>
              </a:solidFill>
            </a:endParaRPr>
          </a:p>
        </p:txBody>
      </p:sp>
      <p:sp>
        <p:nvSpPr>
          <p:cNvPr id="14" name="Shape 295"/>
          <p:cNvSpPr/>
          <p:nvPr/>
        </p:nvSpPr>
        <p:spPr>
          <a:xfrm>
            <a:off x="6876057" y="5207454"/>
            <a:ext cx="9784160"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ctr">
              <a:lnSpc>
                <a:spcPct val="90000"/>
              </a:lnSpc>
              <a:spcBef>
                <a:spcPts val="1000"/>
              </a:spcBef>
              <a:defRPr sz="5200">
                <a:solidFill>
                  <a:schemeClr val="accent3">
                    <a:lumOff val="44000"/>
                  </a:schemeClr>
                </a:solidFill>
                <a:latin typeface="Aleo Light"/>
                <a:ea typeface="Aleo Light"/>
                <a:cs typeface="Aleo Light"/>
                <a:sym typeface="Aleo Light"/>
              </a:defRPr>
            </a:lvl1pPr>
          </a:lstStyle>
          <a:p>
            <a:r>
              <a:rPr lang="en-IE" sz="3600" b="1" u="sng" dirty="0" err="1" smtClean="0">
                <a:solidFill>
                  <a:schemeClr val="bg1"/>
                </a:solidFill>
              </a:rPr>
              <a:t>Comms</a:t>
            </a:r>
            <a:r>
              <a:rPr lang="en-IE" sz="3600" b="1" u="sng" dirty="0" smtClean="0">
                <a:solidFill>
                  <a:schemeClr val="bg1"/>
                </a:solidFill>
              </a:rPr>
              <a:t> &amp; Project Management</a:t>
            </a:r>
            <a:endParaRPr sz="3600" b="1" u="sng" dirty="0">
              <a:solidFill>
                <a:schemeClr val="bg1"/>
              </a:solidFill>
            </a:endParaRPr>
          </a:p>
        </p:txBody>
      </p:sp>
    </p:spTree>
    <p:extLst>
      <p:ext uri="{BB962C8B-B14F-4D97-AF65-F5344CB8AC3E}">
        <p14:creationId xmlns:p14="http://schemas.microsoft.com/office/powerpoint/2010/main" val="2242147790"/>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FA6FF"/>
        </a:solidFill>
        <a:effectLst/>
      </p:bgPr>
    </p:bg>
    <p:spTree>
      <p:nvGrpSpPr>
        <p:cNvPr id="1" name=""/>
        <p:cNvGrpSpPr/>
        <p:nvPr/>
      </p:nvGrpSpPr>
      <p:grpSpPr>
        <a:xfrm>
          <a:off x="0" y="0"/>
          <a:ext cx="0" cy="0"/>
          <a:chOff x="0" y="0"/>
          <a:chExt cx="0" cy="0"/>
        </a:xfrm>
      </p:grpSpPr>
      <p:pic>
        <p:nvPicPr>
          <p:cNvPr id="211" name="image.png"/>
          <p:cNvPicPr>
            <a:picLocks noChangeAspect="1"/>
          </p:cNvPicPr>
          <p:nvPr/>
        </p:nvPicPr>
        <p:blipFill>
          <a:blip r:embed="rId3">
            <a:extLst/>
          </a:blip>
          <a:stretch>
            <a:fillRect/>
          </a:stretch>
        </p:blipFill>
        <p:spPr>
          <a:xfrm>
            <a:off x="13169900" y="8448675"/>
            <a:ext cx="1587500" cy="296863"/>
          </a:xfrm>
          <a:prstGeom prst="rect">
            <a:avLst/>
          </a:prstGeom>
          <a:ln w="12700">
            <a:miter lim="400000"/>
          </a:ln>
        </p:spPr>
      </p:pic>
      <p:sp>
        <p:nvSpPr>
          <p:cNvPr id="212" name="Shape 212"/>
          <p:cNvSpPr/>
          <p:nvPr/>
        </p:nvSpPr>
        <p:spPr>
          <a:xfrm>
            <a:off x="644525" y="8059737"/>
            <a:ext cx="14952663" cy="1"/>
          </a:xfrm>
          <a:prstGeom prst="line">
            <a:avLst/>
          </a:prstGeom>
          <a:ln w="12700">
            <a:solidFill>
              <a:srgbClr val="FAFAEF"/>
            </a:solidFill>
            <a:miter/>
          </a:ln>
        </p:spPr>
        <p:txBody>
          <a:bodyPr lIns="45719" rIns="45719"/>
          <a:lstStyle/>
          <a:p>
            <a:pPr defTabSz="457200">
              <a:defRPr sz="1200">
                <a:latin typeface="+mj-lt"/>
                <a:ea typeface="+mj-ea"/>
                <a:cs typeface="+mj-cs"/>
                <a:sym typeface="Helvetica"/>
              </a:defRPr>
            </a:pPr>
            <a:endParaRPr/>
          </a:p>
        </p:txBody>
      </p:sp>
      <p:sp>
        <p:nvSpPr>
          <p:cNvPr id="10" name="Shape 295"/>
          <p:cNvSpPr/>
          <p:nvPr/>
        </p:nvSpPr>
        <p:spPr>
          <a:xfrm>
            <a:off x="2331350" y="586014"/>
            <a:ext cx="9784160"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ctr">
              <a:lnSpc>
                <a:spcPct val="90000"/>
              </a:lnSpc>
              <a:spcBef>
                <a:spcPts val="1000"/>
              </a:spcBef>
              <a:defRPr sz="5200">
                <a:solidFill>
                  <a:schemeClr val="accent3">
                    <a:lumOff val="44000"/>
                  </a:schemeClr>
                </a:solidFill>
                <a:latin typeface="Aleo Light"/>
                <a:ea typeface="Aleo Light"/>
                <a:cs typeface="Aleo Light"/>
                <a:sym typeface="Aleo Light"/>
              </a:defRPr>
            </a:lvl1pPr>
          </a:lstStyle>
          <a:p>
            <a:r>
              <a:rPr lang="en-IE" b="1" dirty="0" smtClean="0">
                <a:solidFill>
                  <a:schemeClr val="bg1"/>
                </a:solidFill>
              </a:rPr>
              <a:t>Why Start-up's?</a:t>
            </a:r>
            <a:endParaRPr b="1" dirty="0">
              <a:solidFill>
                <a:schemeClr val="bg1"/>
              </a:solidFill>
            </a:endParaRPr>
          </a:p>
        </p:txBody>
      </p:sp>
      <p:pic>
        <p:nvPicPr>
          <p:cNvPr id="8" name="Picture 7"/>
          <p:cNvPicPr>
            <a:picLocks noChangeAspect="1"/>
          </p:cNvPicPr>
          <p:nvPr/>
        </p:nvPicPr>
        <p:blipFill>
          <a:blip r:embed="rId4"/>
          <a:stretch>
            <a:fillRect/>
          </a:stretch>
        </p:blipFill>
        <p:spPr>
          <a:xfrm>
            <a:off x="954988" y="8417056"/>
            <a:ext cx="2752725" cy="295275"/>
          </a:xfrm>
          <a:prstGeom prst="rect">
            <a:avLst/>
          </a:prstGeom>
        </p:spPr>
      </p:pic>
      <p:sp>
        <p:nvSpPr>
          <p:cNvPr id="9" name="Shape 386"/>
          <p:cNvSpPr/>
          <p:nvPr/>
        </p:nvSpPr>
        <p:spPr>
          <a:xfrm>
            <a:off x="955674" y="2236901"/>
            <a:ext cx="13801726" cy="4876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You can see the difference you are making in peoples lives.  </a:t>
            </a:r>
            <a:endParaRPr lang="en-IE" dirty="0" smtClean="0">
              <a:solidFill>
                <a:schemeClr val="accent3">
                  <a:lumOff val="44000"/>
                </a:schemeClr>
              </a:solidFill>
            </a:endParaRP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You will learn a hell of a lot in a short time. </a:t>
            </a:r>
            <a:endParaRPr lang="en-IE" dirty="0" smtClean="0">
              <a:solidFill>
                <a:schemeClr val="accent3">
                  <a:lumOff val="44000"/>
                </a:schemeClr>
              </a:solidFill>
            </a:endParaRP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Big opportunities for career growth. </a:t>
            </a: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Beer, Pizza and cool people…	</a:t>
            </a:r>
            <a:endParaRPr lang="en-IE" dirty="0" smtClean="0">
              <a:solidFill>
                <a:schemeClr val="accent3">
                  <a:lumOff val="44000"/>
                </a:schemeClr>
              </a:solidFill>
            </a:endParaRPr>
          </a:p>
        </p:txBody>
      </p:sp>
    </p:spTree>
    <p:extLst>
      <p:ext uri="{BB962C8B-B14F-4D97-AF65-F5344CB8AC3E}">
        <p14:creationId xmlns:p14="http://schemas.microsoft.com/office/powerpoint/2010/main" val="2936169978"/>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541781" cy="547309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1780" y="-744575"/>
            <a:ext cx="6960962" cy="621767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842780"/>
            <a:ext cx="8305292" cy="455159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1575" y="4646838"/>
            <a:ext cx="8734425" cy="4943475"/>
          </a:xfrm>
          <a:prstGeom prst="rect">
            <a:avLst/>
          </a:prstGeom>
        </p:spPr>
      </p:pic>
    </p:spTree>
    <p:extLst>
      <p:ext uri="{BB962C8B-B14F-4D97-AF65-F5344CB8AC3E}">
        <p14:creationId xmlns:p14="http://schemas.microsoft.com/office/powerpoint/2010/main" val="2040144899"/>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 y="-521290"/>
            <a:ext cx="9961012" cy="550477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300" y="4352925"/>
            <a:ext cx="8648700" cy="47910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76448"/>
            <a:ext cx="7591425" cy="509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62" y="4352925"/>
            <a:ext cx="8734425" cy="48291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6738" y="-38100"/>
            <a:ext cx="8724900" cy="4800600"/>
          </a:xfrm>
          <a:prstGeom prst="rect">
            <a:avLst/>
          </a:prstGeom>
        </p:spPr>
      </p:pic>
    </p:spTree>
    <p:extLst>
      <p:ext uri="{BB962C8B-B14F-4D97-AF65-F5344CB8AC3E}">
        <p14:creationId xmlns:p14="http://schemas.microsoft.com/office/powerpoint/2010/main" val="121967896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665" y="827314"/>
            <a:ext cx="11710792" cy="7790167"/>
          </a:xfrm>
          <a:prstGeom prst="rect">
            <a:avLst/>
          </a:prstGeom>
        </p:spPr>
      </p:pic>
    </p:spTree>
    <p:extLst>
      <p:ext uri="{BB962C8B-B14F-4D97-AF65-F5344CB8AC3E}">
        <p14:creationId xmlns:p14="http://schemas.microsoft.com/office/powerpoint/2010/main" val="2340126961"/>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0" y="0"/>
            <a:ext cx="8763000" cy="48863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94" y="0"/>
            <a:ext cx="7582693" cy="526253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94" y="4655331"/>
            <a:ext cx="7591425" cy="509587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2525" y="4219575"/>
            <a:ext cx="8753475" cy="4924425"/>
          </a:xfrm>
          <a:prstGeom prst="rect">
            <a:avLst/>
          </a:prstGeom>
        </p:spPr>
      </p:pic>
    </p:spTree>
    <p:extLst>
      <p:ext uri="{BB962C8B-B14F-4D97-AF65-F5344CB8AC3E}">
        <p14:creationId xmlns:p14="http://schemas.microsoft.com/office/powerpoint/2010/main" val="1909979103"/>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sp>
        <p:nvSpPr>
          <p:cNvPr id="406" name="Shape 406"/>
          <p:cNvSpPr>
            <a:spLocks noGrp="1"/>
          </p:cNvSpPr>
          <p:nvPr>
            <p:ph type="body" sz="quarter" idx="4294967295"/>
          </p:nvPr>
        </p:nvSpPr>
        <p:spPr>
          <a:xfrm>
            <a:off x="1155700" y="5029200"/>
            <a:ext cx="6438900" cy="3505200"/>
          </a:xfrm>
          <a:prstGeom prst="rect">
            <a:avLst/>
          </a:prstGeom>
        </p:spPr>
        <p:txBody>
          <a:bodyPr lIns="50800" tIns="50800" rIns="50800" bIns="50800" anchor="ctr">
            <a:normAutofit/>
          </a:bodyPr>
          <a:lstStyle/>
          <a:p>
            <a:pPr marL="0" indent="0">
              <a:lnSpc>
                <a:spcPct val="90000"/>
              </a:lnSpc>
              <a:spcBef>
                <a:spcPts val="0"/>
              </a:spcBef>
              <a:buSzTx/>
              <a:buNone/>
              <a:defRPr>
                <a:latin typeface="VAG Rounded Light"/>
                <a:ea typeface="VAG Rounded Light"/>
                <a:cs typeface="VAG Rounded Light"/>
                <a:sym typeface="VAG Rounded Light"/>
              </a:defRPr>
            </a:pPr>
            <a:r>
              <a:rPr dirty="0">
                <a:solidFill>
                  <a:schemeClr val="accent3">
                    <a:lumOff val="44000"/>
                  </a:schemeClr>
                </a:solidFill>
              </a:rPr>
              <a:t>Tucr</a:t>
            </a:r>
          </a:p>
          <a:p>
            <a:pPr marL="0" indent="0">
              <a:lnSpc>
                <a:spcPct val="90000"/>
              </a:lnSpc>
              <a:spcBef>
                <a:spcPts val="1000"/>
              </a:spcBef>
              <a:buSzTx/>
              <a:buNone/>
              <a:defRPr>
                <a:latin typeface="VAG Rounded Light"/>
                <a:ea typeface="VAG Rounded Light"/>
                <a:cs typeface="VAG Rounded Light"/>
                <a:sym typeface="VAG Rounded Light"/>
              </a:defRPr>
            </a:pPr>
            <a:r>
              <a:rPr dirty="0">
                <a:solidFill>
                  <a:schemeClr val="accent3">
                    <a:lumOff val="44000"/>
                  </a:schemeClr>
                </a:solidFill>
              </a:rPr>
              <a:t>T: +353 (</a:t>
            </a:r>
            <a:r>
              <a:rPr dirty="0" smtClean="0">
                <a:solidFill>
                  <a:schemeClr val="accent3">
                    <a:lumOff val="44000"/>
                  </a:schemeClr>
                </a:solidFill>
              </a:rPr>
              <a:t>0)</a:t>
            </a:r>
            <a:r>
              <a:rPr lang="en-IE" dirty="0" smtClean="0">
                <a:solidFill>
                  <a:schemeClr val="accent3">
                    <a:lumOff val="44000"/>
                  </a:schemeClr>
                </a:solidFill>
              </a:rPr>
              <a:t>51 3640132 </a:t>
            </a:r>
            <a:endParaRPr dirty="0">
              <a:solidFill>
                <a:schemeClr val="accent3">
                  <a:lumOff val="44000"/>
                </a:schemeClr>
              </a:solidFill>
            </a:endParaRPr>
          </a:p>
          <a:p>
            <a:pPr marL="0" indent="0">
              <a:lnSpc>
                <a:spcPct val="90000"/>
              </a:lnSpc>
              <a:spcBef>
                <a:spcPts val="1000"/>
              </a:spcBef>
              <a:buSzTx/>
              <a:buNone/>
              <a:defRPr>
                <a:latin typeface="VAG Rounded Light"/>
                <a:ea typeface="VAG Rounded Light"/>
                <a:cs typeface="VAG Rounded Light"/>
                <a:sym typeface="VAG Rounded Light"/>
              </a:defRPr>
            </a:pPr>
            <a:r>
              <a:rPr dirty="0">
                <a:solidFill>
                  <a:schemeClr val="accent3">
                    <a:lumOff val="44000"/>
                  </a:schemeClr>
                </a:solidFill>
              </a:rPr>
              <a:t>E: justin@tucr.io</a:t>
            </a:r>
          </a:p>
          <a:p>
            <a:pPr marL="0" indent="0">
              <a:lnSpc>
                <a:spcPct val="90000"/>
              </a:lnSpc>
              <a:spcBef>
                <a:spcPts val="1000"/>
              </a:spcBef>
              <a:buSzTx/>
              <a:buNone/>
              <a:defRPr>
                <a:latin typeface="VAG Rounded Light"/>
                <a:ea typeface="VAG Rounded Light"/>
                <a:cs typeface="VAG Rounded Light"/>
                <a:sym typeface="VAG Rounded Light"/>
              </a:defRPr>
            </a:pPr>
            <a:r>
              <a:rPr dirty="0">
                <a:solidFill>
                  <a:schemeClr val="accent3">
                    <a:lumOff val="44000"/>
                  </a:schemeClr>
                </a:solidFill>
              </a:rPr>
              <a:t>W: www.tucr.io</a:t>
            </a:r>
          </a:p>
          <a:p>
            <a:pPr marL="0" indent="0">
              <a:lnSpc>
                <a:spcPct val="90000"/>
              </a:lnSpc>
              <a:spcBef>
                <a:spcPts val="1000"/>
              </a:spcBef>
              <a:buSzTx/>
              <a:buNone/>
              <a:defRPr>
                <a:latin typeface="VAG Rounded Light"/>
                <a:ea typeface="VAG Rounded Light"/>
                <a:cs typeface="VAG Rounded Light"/>
                <a:sym typeface="VAG Rounded Light"/>
              </a:defRPr>
            </a:pPr>
            <a:r>
              <a:rPr dirty="0">
                <a:solidFill>
                  <a:schemeClr val="accent3">
                    <a:lumOff val="44000"/>
                  </a:schemeClr>
                </a:solidFill>
              </a:rPr>
              <a:t>    : </a:t>
            </a:r>
            <a:r>
              <a:rPr dirty="0" smtClean="0">
                <a:solidFill>
                  <a:schemeClr val="accent3">
                    <a:lumOff val="44000"/>
                  </a:schemeClr>
                </a:solidFill>
              </a:rPr>
              <a:t>@</a:t>
            </a:r>
            <a:r>
              <a:rPr lang="en-IE" dirty="0" smtClean="0">
                <a:solidFill>
                  <a:schemeClr val="accent3">
                    <a:lumOff val="44000"/>
                  </a:schemeClr>
                </a:solidFill>
              </a:rPr>
              <a:t>T</a:t>
            </a:r>
            <a:r>
              <a:rPr dirty="0" err="1" smtClean="0">
                <a:solidFill>
                  <a:schemeClr val="accent3">
                    <a:lumOff val="44000"/>
                  </a:schemeClr>
                </a:solidFill>
              </a:rPr>
              <a:t>ucr</a:t>
            </a:r>
            <a:r>
              <a:rPr dirty="0">
                <a:solidFill>
                  <a:schemeClr val="accent3">
                    <a:lumOff val="44000"/>
                  </a:schemeClr>
                </a:solidFill>
              </a:rPr>
              <a:t>_</a:t>
            </a:r>
          </a:p>
        </p:txBody>
      </p:sp>
      <p:pic>
        <p:nvPicPr>
          <p:cNvPr id="407" name="image.png"/>
          <p:cNvPicPr>
            <a:picLocks noChangeAspect="1"/>
          </p:cNvPicPr>
          <p:nvPr/>
        </p:nvPicPr>
        <p:blipFill>
          <a:blip r:embed="rId2">
            <a:extLst/>
          </a:blip>
          <a:stretch>
            <a:fillRect/>
          </a:stretch>
        </p:blipFill>
        <p:spPr>
          <a:xfrm>
            <a:off x="12201101" y="5524182"/>
            <a:ext cx="1500189" cy="1768476"/>
          </a:xfrm>
          <a:prstGeom prst="rect">
            <a:avLst/>
          </a:prstGeom>
          <a:ln w="12700">
            <a:miter lim="400000"/>
          </a:ln>
        </p:spPr>
      </p:pic>
      <p:sp>
        <p:nvSpPr>
          <p:cNvPr id="408" name="Shape 408"/>
          <p:cNvSpPr/>
          <p:nvPr/>
        </p:nvSpPr>
        <p:spPr>
          <a:xfrm>
            <a:off x="12167765" y="7574458"/>
            <a:ext cx="3491336"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nSpc>
                <a:spcPct val="90000"/>
              </a:lnSpc>
              <a:defRPr>
                <a:latin typeface="Aleo-Regular"/>
                <a:ea typeface="Aleo-Regular"/>
                <a:cs typeface="Aleo-Regular"/>
                <a:sym typeface="Aleo-Regular"/>
              </a:defRPr>
            </a:pPr>
            <a:r>
              <a:rPr lang="en-IE" sz="2000" dirty="0" smtClean="0">
                <a:solidFill>
                  <a:schemeClr val="accent3">
                    <a:lumOff val="44000"/>
                  </a:schemeClr>
                </a:solidFill>
              </a:rPr>
              <a:t>A simple &amp; secure way to reserve items and services </a:t>
            </a:r>
            <a:endParaRPr sz="2000" dirty="0">
              <a:solidFill>
                <a:schemeClr val="accent3">
                  <a:lumOff val="44000"/>
                </a:schemeClr>
              </a:solidFill>
            </a:endParaRPr>
          </a:p>
        </p:txBody>
      </p:sp>
      <p:sp>
        <p:nvSpPr>
          <p:cNvPr id="409" name="Shape 409"/>
          <p:cNvSpPr/>
          <p:nvPr/>
        </p:nvSpPr>
        <p:spPr>
          <a:xfrm>
            <a:off x="1165225" y="7937"/>
            <a:ext cx="5537200" cy="25193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lnSpc>
                <a:spcPct val="90000"/>
              </a:lnSpc>
              <a:spcBef>
                <a:spcPts val="1000"/>
              </a:spcBef>
              <a:defRPr sz="8500">
                <a:solidFill>
                  <a:schemeClr val="accent3">
                    <a:lumOff val="44000"/>
                  </a:schemeClr>
                </a:solidFill>
                <a:latin typeface="Aleo Light"/>
                <a:ea typeface="Aleo Light"/>
                <a:cs typeface="Aleo Light"/>
                <a:sym typeface="Aleo Light"/>
              </a:defRPr>
            </a:lvl1pPr>
          </a:lstStyle>
          <a:p>
            <a:r>
              <a:t>Thank You</a:t>
            </a:r>
          </a:p>
        </p:txBody>
      </p:sp>
      <p:pic>
        <p:nvPicPr>
          <p:cNvPr id="410" name="pasted-image.pdf"/>
          <p:cNvPicPr>
            <a:picLocks noChangeAspect="1"/>
          </p:cNvPicPr>
          <p:nvPr/>
        </p:nvPicPr>
        <p:blipFill>
          <a:blip r:embed="rId3">
            <a:extLst/>
          </a:blip>
          <a:stretch>
            <a:fillRect/>
          </a:stretch>
        </p:blipFill>
        <p:spPr>
          <a:xfrm>
            <a:off x="1158076" y="7747105"/>
            <a:ext cx="458798" cy="372852"/>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3" name="image.png"/>
          <p:cNvPicPr>
            <a:picLocks noChangeAspect="1"/>
          </p:cNvPicPr>
          <p:nvPr/>
        </p:nvPicPr>
        <p:blipFill>
          <a:blip r:embed="rId3">
            <a:extLst/>
          </a:blip>
          <a:stretch>
            <a:fillRect/>
          </a:stretch>
        </p:blipFill>
        <p:spPr>
          <a:xfrm>
            <a:off x="-355600" y="2093912"/>
            <a:ext cx="16751300" cy="7100888"/>
          </a:xfrm>
          <a:prstGeom prst="rect">
            <a:avLst/>
          </a:prstGeom>
          <a:ln w="12700">
            <a:miter lim="400000"/>
          </a:ln>
        </p:spPr>
      </p:pic>
      <p:sp>
        <p:nvSpPr>
          <p:cNvPr id="5" name="Shape 197"/>
          <p:cNvSpPr txBox="1">
            <a:spLocks/>
          </p:cNvSpPr>
          <p:nvPr/>
        </p:nvSpPr>
        <p:spPr>
          <a:xfrm>
            <a:off x="-355600" y="309562"/>
            <a:ext cx="17001488" cy="356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1pPr>
            <a:lvl2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2pPr>
            <a:lvl3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3pPr>
            <a:lvl4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4pPr>
            <a:lvl5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5pPr>
            <a:lvl6pPr marL="0" marR="0" indent="4572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6pPr>
            <a:lvl7pPr marL="0" marR="0" indent="9144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7pPr>
            <a:lvl8pPr marL="0" marR="0" indent="13716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8pPr>
            <a:lvl9pPr marL="0" marR="0" indent="18288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9pPr>
          </a:lstStyle>
          <a:p>
            <a:pPr hangingPunct="1"/>
            <a:r>
              <a:rPr lang="en-IE" sz="4800" dirty="0" smtClean="0">
                <a:latin typeface="Aleo-Regular"/>
                <a:ea typeface="Aleo-Regular"/>
                <a:cs typeface="Aleo-Regular"/>
                <a:sym typeface="Aleo-Regular"/>
              </a:rPr>
              <a:t>Tucr</a:t>
            </a:r>
            <a:r>
              <a:rPr lang="en-IE" sz="4800" dirty="0" smtClean="0"/>
              <a:t> is a simple and secure way of reserving items and services with deposit payment</a:t>
            </a:r>
            <a:r>
              <a:rPr lang="en-IE" sz="5400" dirty="0" smtClean="0"/>
              <a:t/>
            </a:r>
            <a:br>
              <a:rPr lang="en-IE" sz="5400" dirty="0" smtClean="0"/>
            </a:br>
            <a:endParaRPr lang="en-IE" sz="5400" dirty="0"/>
          </a:p>
        </p:txBody>
      </p:sp>
    </p:spTree>
    <p:extLst>
      <p:ext uri="{BB962C8B-B14F-4D97-AF65-F5344CB8AC3E}">
        <p14:creationId xmlns:p14="http://schemas.microsoft.com/office/powerpoint/2010/main" val="2059835801"/>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sp>
        <p:nvSpPr>
          <p:cNvPr id="14" name="Shape 197"/>
          <p:cNvSpPr txBox="1">
            <a:spLocks/>
          </p:cNvSpPr>
          <p:nvPr/>
        </p:nvSpPr>
        <p:spPr>
          <a:xfrm rot="16200000">
            <a:off x="467958" y="3040297"/>
            <a:ext cx="13931900" cy="356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1pPr>
            <a:lvl2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2pPr>
            <a:lvl3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3pPr>
            <a:lvl4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4pPr>
            <a:lvl5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5pPr>
            <a:lvl6pPr marL="0" marR="0" indent="4572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6pPr>
            <a:lvl7pPr marL="0" marR="0" indent="9144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7pPr>
            <a:lvl8pPr marL="0" marR="0" indent="13716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8pPr>
            <a:lvl9pPr marL="0" marR="0" indent="18288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9pPr>
          </a:lstStyle>
          <a:p>
            <a:pPr hangingPunct="1"/>
            <a:r>
              <a:rPr lang="en-IE" sz="5400" dirty="0" smtClean="0"/>
              <a:t>_________________</a:t>
            </a:r>
            <a:endParaRPr lang="en-IE" sz="5400" dirty="0"/>
          </a:p>
        </p:txBody>
      </p:sp>
      <p:sp>
        <p:nvSpPr>
          <p:cNvPr id="13" name="Shape 197"/>
          <p:cNvSpPr txBox="1">
            <a:spLocks/>
          </p:cNvSpPr>
          <p:nvPr/>
        </p:nvSpPr>
        <p:spPr>
          <a:xfrm>
            <a:off x="1004414" y="5308435"/>
            <a:ext cx="13931900" cy="356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1pPr>
            <a:lvl2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2pPr>
            <a:lvl3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3pPr>
            <a:lvl4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4pPr>
            <a:lvl5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5pPr>
            <a:lvl6pPr marL="0" marR="0" indent="4572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6pPr>
            <a:lvl7pPr marL="0" marR="0" indent="9144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7pPr>
            <a:lvl8pPr marL="0" marR="0" indent="13716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8pPr>
            <a:lvl9pPr marL="0" marR="0" indent="18288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9pPr>
          </a:lstStyle>
          <a:p>
            <a:pPr hangingPunct="1"/>
            <a:r>
              <a:rPr lang="en-IE" sz="5400" dirty="0" smtClean="0"/>
              <a:t>__________________________________</a:t>
            </a:r>
            <a:br>
              <a:rPr lang="en-IE" sz="5400" dirty="0" smtClean="0"/>
            </a:br>
            <a:endParaRPr lang="en-IE" sz="5400" dirty="0"/>
          </a:p>
        </p:txBody>
      </p:sp>
      <p:sp>
        <p:nvSpPr>
          <p:cNvPr id="11" name="Shape 197"/>
          <p:cNvSpPr txBox="1">
            <a:spLocks/>
          </p:cNvSpPr>
          <p:nvPr/>
        </p:nvSpPr>
        <p:spPr>
          <a:xfrm>
            <a:off x="872148" y="1536221"/>
            <a:ext cx="13931900" cy="356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1pPr>
            <a:lvl2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2pPr>
            <a:lvl3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3pPr>
            <a:lvl4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4pPr>
            <a:lvl5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5pPr>
            <a:lvl6pPr marL="0" marR="0" indent="4572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6pPr>
            <a:lvl7pPr marL="0" marR="0" indent="9144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7pPr>
            <a:lvl8pPr marL="0" marR="0" indent="13716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8pPr>
            <a:lvl9pPr marL="0" marR="0" indent="18288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9pPr>
          </a:lstStyle>
          <a:p>
            <a:pPr hangingPunct="1"/>
            <a:r>
              <a:rPr lang="en-IE" sz="5400" dirty="0" smtClean="0"/>
              <a:t>__________________________________</a:t>
            </a:r>
            <a:br>
              <a:rPr lang="en-IE" sz="5400" dirty="0" smtClean="0"/>
            </a:br>
            <a:endParaRPr lang="en-IE" sz="5400" dirty="0"/>
          </a:p>
        </p:txBody>
      </p:sp>
      <p:pic>
        <p:nvPicPr>
          <p:cNvPr id="2" name="Picture 1"/>
          <p:cNvPicPr>
            <a:picLocks noChangeAspect="1"/>
          </p:cNvPicPr>
          <p:nvPr/>
        </p:nvPicPr>
        <p:blipFill>
          <a:blip r:embed="rId3"/>
          <a:stretch>
            <a:fillRect/>
          </a:stretch>
        </p:blipFill>
        <p:spPr>
          <a:xfrm>
            <a:off x="1153501" y="1536221"/>
            <a:ext cx="3284098" cy="3276600"/>
          </a:xfrm>
          <a:prstGeom prst="rect">
            <a:avLst/>
          </a:prstGeom>
        </p:spPr>
      </p:pic>
      <p:pic>
        <p:nvPicPr>
          <p:cNvPr id="3" name="Picture 2"/>
          <p:cNvPicPr>
            <a:picLocks noChangeAspect="1"/>
          </p:cNvPicPr>
          <p:nvPr/>
        </p:nvPicPr>
        <p:blipFill>
          <a:blip r:embed="rId4"/>
          <a:stretch>
            <a:fillRect/>
          </a:stretch>
        </p:blipFill>
        <p:spPr>
          <a:xfrm>
            <a:off x="6190273" y="1548047"/>
            <a:ext cx="3295650" cy="3276600"/>
          </a:xfrm>
          <a:prstGeom prst="rect">
            <a:avLst/>
          </a:prstGeom>
        </p:spPr>
      </p:pic>
      <p:pic>
        <p:nvPicPr>
          <p:cNvPr id="5" name="Picture 4"/>
          <p:cNvPicPr>
            <a:picLocks noChangeAspect="1"/>
          </p:cNvPicPr>
          <p:nvPr/>
        </p:nvPicPr>
        <p:blipFill>
          <a:blip r:embed="rId5"/>
          <a:stretch>
            <a:fillRect/>
          </a:stretch>
        </p:blipFill>
        <p:spPr>
          <a:xfrm>
            <a:off x="11150185" y="1536221"/>
            <a:ext cx="3388092" cy="3388092"/>
          </a:xfrm>
          <a:prstGeom prst="rect">
            <a:avLst/>
          </a:prstGeom>
        </p:spPr>
      </p:pic>
      <p:pic>
        <p:nvPicPr>
          <p:cNvPr id="6" name="Picture 5"/>
          <p:cNvPicPr>
            <a:picLocks noChangeAspect="1"/>
          </p:cNvPicPr>
          <p:nvPr/>
        </p:nvPicPr>
        <p:blipFill>
          <a:blip r:embed="rId6"/>
          <a:stretch>
            <a:fillRect/>
          </a:stretch>
        </p:blipFill>
        <p:spPr>
          <a:xfrm>
            <a:off x="1153504" y="6004958"/>
            <a:ext cx="3284098" cy="2175658"/>
          </a:xfrm>
          <a:prstGeom prst="rect">
            <a:avLst/>
          </a:prstGeom>
        </p:spPr>
      </p:pic>
      <p:pic>
        <p:nvPicPr>
          <p:cNvPr id="9" name="Picture 8"/>
          <p:cNvPicPr>
            <a:picLocks noChangeAspect="1"/>
          </p:cNvPicPr>
          <p:nvPr/>
        </p:nvPicPr>
        <p:blipFill>
          <a:blip r:embed="rId7"/>
          <a:stretch>
            <a:fillRect/>
          </a:stretch>
        </p:blipFill>
        <p:spPr>
          <a:xfrm>
            <a:off x="11150185" y="5882786"/>
            <a:ext cx="3388092" cy="2297830"/>
          </a:xfrm>
          <a:prstGeom prst="rect">
            <a:avLst/>
          </a:prstGeom>
        </p:spPr>
      </p:pic>
      <p:pic>
        <p:nvPicPr>
          <p:cNvPr id="10" name="Picture 9"/>
          <p:cNvPicPr>
            <a:picLocks noChangeAspect="1"/>
          </p:cNvPicPr>
          <p:nvPr/>
        </p:nvPicPr>
        <p:blipFill>
          <a:blip r:embed="rId8"/>
          <a:stretch>
            <a:fillRect/>
          </a:stretch>
        </p:blipFill>
        <p:spPr>
          <a:xfrm>
            <a:off x="5785073" y="5732180"/>
            <a:ext cx="4106051" cy="2721211"/>
          </a:xfrm>
          <a:prstGeom prst="rect">
            <a:avLst/>
          </a:prstGeom>
        </p:spPr>
      </p:pic>
    </p:spTree>
    <p:extLst>
      <p:ext uri="{BB962C8B-B14F-4D97-AF65-F5344CB8AC3E}">
        <p14:creationId xmlns:p14="http://schemas.microsoft.com/office/powerpoint/2010/main" val="2499252085"/>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778672"/>
            <a:ext cx="16516350" cy="3676650"/>
          </a:xfrm>
          <a:prstGeom prst="rect">
            <a:avLst/>
          </a:prstGeom>
        </p:spPr>
      </p:pic>
      <p:sp>
        <p:nvSpPr>
          <p:cNvPr id="6" name="Shape 385"/>
          <p:cNvSpPr/>
          <p:nvPr/>
        </p:nvSpPr>
        <p:spPr>
          <a:xfrm>
            <a:off x="5782988" y="0"/>
            <a:ext cx="4950371"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spcBef>
                <a:spcPts val="1000"/>
              </a:spcBef>
              <a:defRPr sz="5200">
                <a:solidFill>
                  <a:schemeClr val="accent3">
                    <a:lumOff val="44000"/>
                  </a:schemeClr>
                </a:solidFill>
                <a:latin typeface="Aleo Light"/>
                <a:ea typeface="Aleo Light"/>
                <a:cs typeface="Aleo Light"/>
                <a:sym typeface="Aleo Light"/>
              </a:defRPr>
            </a:lvl1pPr>
          </a:lstStyle>
          <a:p>
            <a:r>
              <a:rPr dirty="0"/>
              <a:t>Milestones</a:t>
            </a:r>
          </a:p>
        </p:txBody>
      </p:sp>
      <p:sp>
        <p:nvSpPr>
          <p:cNvPr id="5" name="Shape 386"/>
          <p:cNvSpPr/>
          <p:nvPr/>
        </p:nvSpPr>
        <p:spPr>
          <a:xfrm>
            <a:off x="698500" y="4267200"/>
            <a:ext cx="13801726" cy="4876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May</a:t>
            </a:r>
            <a:r>
              <a:rPr dirty="0" smtClean="0">
                <a:solidFill>
                  <a:schemeClr val="accent3">
                    <a:lumOff val="44000"/>
                  </a:schemeClr>
                </a:solidFill>
              </a:rPr>
              <a:t> 201</a:t>
            </a:r>
            <a:r>
              <a:rPr lang="en-IE" dirty="0" smtClean="0">
                <a:solidFill>
                  <a:schemeClr val="accent3">
                    <a:lumOff val="44000"/>
                  </a:schemeClr>
                </a:solidFill>
              </a:rPr>
              <a:t>6</a:t>
            </a:r>
            <a:r>
              <a:rPr dirty="0" smtClean="0">
                <a:solidFill>
                  <a:schemeClr val="accent3">
                    <a:lumOff val="44000"/>
                  </a:schemeClr>
                </a:solidFill>
              </a:rPr>
              <a:t> </a:t>
            </a:r>
            <a:r>
              <a:rPr lang="en-IE" dirty="0" smtClean="0">
                <a:solidFill>
                  <a:schemeClr val="accent3">
                    <a:lumOff val="44000"/>
                  </a:schemeClr>
                </a:solidFill>
              </a:rPr>
              <a:t>–</a:t>
            </a:r>
            <a:r>
              <a:rPr dirty="0" smtClean="0">
                <a:solidFill>
                  <a:schemeClr val="accent3">
                    <a:lumOff val="44000"/>
                  </a:schemeClr>
                </a:solidFill>
              </a:rPr>
              <a:t> </a:t>
            </a:r>
            <a:r>
              <a:rPr lang="en-IE" dirty="0" smtClean="0">
                <a:solidFill>
                  <a:schemeClr val="accent3">
                    <a:lumOff val="44000"/>
                  </a:schemeClr>
                </a:solidFill>
              </a:rPr>
              <a:t>Launched Public Beta</a:t>
            </a: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Sep 2016 </a:t>
            </a:r>
            <a:r>
              <a:rPr lang="en-IE" dirty="0">
                <a:solidFill>
                  <a:schemeClr val="accent3">
                    <a:lumOff val="44000"/>
                  </a:schemeClr>
                </a:solidFill>
              </a:rPr>
              <a:t>– </a:t>
            </a:r>
            <a:r>
              <a:rPr lang="en-IE" dirty="0" smtClean="0">
                <a:solidFill>
                  <a:schemeClr val="accent3">
                    <a:lumOff val="44000"/>
                  </a:schemeClr>
                </a:solidFill>
              </a:rPr>
              <a:t>Enterprise Ireland CSF investment</a:t>
            </a: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Jan 2017 </a:t>
            </a:r>
            <a:r>
              <a:rPr lang="en-IE" dirty="0">
                <a:solidFill>
                  <a:schemeClr val="accent3">
                    <a:lumOff val="44000"/>
                  </a:schemeClr>
                </a:solidFill>
              </a:rPr>
              <a:t>– </a:t>
            </a:r>
            <a:r>
              <a:rPr lang="en-IE" dirty="0" smtClean="0">
                <a:solidFill>
                  <a:schemeClr val="accent3">
                    <a:lumOff val="44000"/>
                  </a:schemeClr>
                </a:solidFill>
              </a:rPr>
              <a:t>Started Google Adopt a Start-up programme.</a:t>
            </a: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March 2017 </a:t>
            </a:r>
            <a:r>
              <a:rPr lang="en-IE" dirty="0">
                <a:solidFill>
                  <a:schemeClr val="accent3">
                    <a:lumOff val="44000"/>
                  </a:schemeClr>
                </a:solidFill>
              </a:rPr>
              <a:t>– </a:t>
            </a:r>
            <a:r>
              <a:rPr lang="en-IE" dirty="0" smtClean="0">
                <a:solidFill>
                  <a:schemeClr val="accent3">
                    <a:lumOff val="44000"/>
                  </a:schemeClr>
                </a:solidFill>
              </a:rPr>
              <a:t>€250,000 </a:t>
            </a:r>
            <a:r>
              <a:rPr lang="en-IE" dirty="0">
                <a:solidFill>
                  <a:schemeClr val="accent3">
                    <a:lumOff val="44000"/>
                  </a:schemeClr>
                </a:solidFill>
              </a:rPr>
              <a:t>items/service </a:t>
            </a:r>
            <a:r>
              <a:rPr lang="en-IE" dirty="0" err="1">
                <a:solidFill>
                  <a:schemeClr val="accent3">
                    <a:lumOff val="44000"/>
                  </a:schemeClr>
                </a:solidFill>
              </a:rPr>
              <a:t>tuc’d</a:t>
            </a:r>
            <a:r>
              <a:rPr lang="en-IE" dirty="0">
                <a:solidFill>
                  <a:schemeClr val="accent3">
                    <a:lumOff val="44000"/>
                  </a:schemeClr>
                </a:solidFill>
              </a:rPr>
              <a:t> away. </a:t>
            </a:r>
            <a:endParaRPr lang="en-IE" dirty="0" smtClean="0">
              <a:solidFill>
                <a:schemeClr val="accent3">
                  <a:lumOff val="44000"/>
                </a:schemeClr>
              </a:solidFill>
            </a:endParaRPr>
          </a:p>
          <a:p>
            <a:pPr marL="749300" indent="-533400">
              <a:spcBef>
                <a:spcPts val="3500"/>
              </a:spcBef>
              <a:buClr>
                <a:schemeClr val="accent3">
                  <a:lumOff val="44000"/>
                </a:schemeClr>
              </a:buClr>
              <a:buSzPct val="171000"/>
              <a:buFont typeface="Helvetica"/>
              <a:buChar char="•"/>
              <a:defRPr>
                <a:latin typeface="VAG Rounded Light"/>
                <a:ea typeface="VAG Rounded Light"/>
                <a:cs typeface="VAG Rounded Light"/>
                <a:sym typeface="VAG Rounded Light"/>
              </a:defRPr>
            </a:pPr>
            <a:r>
              <a:rPr lang="en-IE" dirty="0" smtClean="0">
                <a:solidFill>
                  <a:schemeClr val="accent3">
                    <a:lumOff val="44000"/>
                  </a:schemeClr>
                </a:solidFill>
              </a:rPr>
              <a:t>April 2017 – Integrated Tucr with Clover POS  </a:t>
            </a:r>
            <a:endParaRPr dirty="0">
              <a:solidFill>
                <a:schemeClr val="accent3">
                  <a:lumOff val="44000"/>
                </a:schemeClr>
              </a:solidFill>
            </a:endParaRPr>
          </a:p>
        </p:txBody>
      </p:sp>
    </p:spTree>
    <p:extLst>
      <p:ext uri="{BB962C8B-B14F-4D97-AF65-F5344CB8AC3E}">
        <p14:creationId xmlns:p14="http://schemas.microsoft.com/office/powerpoint/2010/main" val="937867749"/>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45695" y="3870401"/>
            <a:ext cx="6524625" cy="3248025"/>
          </a:xfrm>
          <a:prstGeom prst="rect">
            <a:avLst/>
          </a:prstGeom>
        </p:spPr>
      </p:pic>
      <p:sp>
        <p:nvSpPr>
          <p:cNvPr id="16" name="Shape 380"/>
          <p:cNvSpPr/>
          <p:nvPr/>
        </p:nvSpPr>
        <p:spPr>
          <a:xfrm>
            <a:off x="4939605" y="617613"/>
            <a:ext cx="6030715"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ctr">
              <a:lnSpc>
                <a:spcPct val="90000"/>
              </a:lnSpc>
              <a:spcBef>
                <a:spcPts val="1000"/>
              </a:spcBef>
              <a:defRPr sz="5200">
                <a:solidFill>
                  <a:schemeClr val="accent3">
                    <a:lumOff val="44000"/>
                  </a:schemeClr>
                </a:solidFill>
                <a:latin typeface="Aleo Light"/>
                <a:ea typeface="Aleo Light"/>
                <a:cs typeface="Aleo Light"/>
                <a:sym typeface="Aleo Light"/>
              </a:defRPr>
            </a:lvl1pPr>
          </a:lstStyle>
          <a:p>
            <a:r>
              <a:rPr lang="en-IE" dirty="0" smtClean="0"/>
              <a:t>Clover -MPOS </a:t>
            </a:r>
            <a:endParaRPr dirty="0"/>
          </a:p>
        </p:txBody>
      </p:sp>
      <p:sp>
        <p:nvSpPr>
          <p:cNvPr id="17" name="Shape 298"/>
          <p:cNvSpPr txBox="1">
            <a:spLocks/>
          </p:cNvSpPr>
          <p:nvPr/>
        </p:nvSpPr>
        <p:spPr>
          <a:xfrm>
            <a:off x="1987909" y="458599"/>
            <a:ext cx="14268091" cy="4876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marL="749300" marR="0" indent="-5334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1pPr>
            <a:lvl2pPr marL="15748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2pPr>
            <a:lvl3pPr marL="18669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3pPr>
            <a:lvl4pPr marL="21717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4pPr>
            <a:lvl5pPr marL="24638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5pPr>
            <a:lvl6pPr marL="29210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6pPr>
            <a:lvl7pPr marL="33782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7pPr>
            <a:lvl8pPr marL="38354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8pPr>
            <a:lvl9pPr marL="4292600" marR="0" indent="-1066800" algn="l" defTabSz="914400" rtl="0" latinLnBrk="0">
              <a:lnSpc>
                <a:spcPct val="100000"/>
              </a:lnSpc>
              <a:spcBef>
                <a:spcPts val="3500"/>
              </a:spcBef>
              <a:spcAft>
                <a:spcPts val="0"/>
              </a:spcAft>
              <a:buClrTx/>
              <a:buSzPct val="171000"/>
              <a:buFont typeface="Helvetica"/>
              <a:buChar char="•"/>
              <a:tabLst/>
              <a:defRPr sz="3600" b="0" i="0" u="none" strike="noStrike" cap="none" spc="0" baseline="0">
                <a:ln>
                  <a:noFill/>
                </a:ln>
                <a:solidFill>
                  <a:srgbClr val="000000"/>
                </a:solidFill>
                <a:uFillTx/>
                <a:latin typeface="GillSans"/>
                <a:ea typeface="GillSans"/>
                <a:cs typeface="GillSans"/>
                <a:sym typeface="GillSans"/>
              </a:defRPr>
            </a:lvl9pPr>
          </a:lstStyle>
          <a:p>
            <a:pPr marL="215900" indent="0" hangingPunct="1">
              <a:buClr>
                <a:schemeClr val="accent3">
                  <a:lumOff val="44000"/>
                </a:schemeClr>
              </a:buClr>
              <a:buNone/>
              <a:defRPr>
                <a:latin typeface="VAG Rounded Light"/>
                <a:ea typeface="VAG Rounded Light"/>
                <a:cs typeface="VAG Rounded Light"/>
                <a:sym typeface="VAG Rounded Light"/>
              </a:defRPr>
            </a:pPr>
            <a:r>
              <a:rPr lang="en-IE" dirty="0">
                <a:solidFill>
                  <a:schemeClr val="bg1"/>
                </a:solidFill>
                <a:latin typeface="VAG Rounded Light"/>
                <a:ea typeface="VAG Rounded Light"/>
                <a:cs typeface="VAG Rounded Light"/>
                <a:sym typeface="VAG Rounded Light"/>
              </a:rPr>
              <a:t>A</a:t>
            </a:r>
            <a:r>
              <a:rPr lang="en-IE" dirty="0" smtClean="0">
                <a:solidFill>
                  <a:schemeClr val="bg1"/>
                </a:solidFill>
                <a:latin typeface="VAG Rounded Light"/>
                <a:ea typeface="VAG Rounded Light"/>
                <a:cs typeface="VAG Rounded Light"/>
                <a:sym typeface="VAG Rounded Light"/>
              </a:rPr>
              <a:t>vailable in 40+ countries and servicing 250,000 retailers  </a:t>
            </a:r>
            <a:endParaRPr lang="en-IE" dirty="0">
              <a:solidFill>
                <a:schemeClr val="bg1"/>
              </a:solidFill>
              <a:latin typeface="VAG Rounded Light"/>
              <a:ea typeface="VAG Rounded Light"/>
              <a:cs typeface="VAG Rounded Light"/>
              <a:sym typeface="VAG Rounded Light"/>
            </a:endParaRPr>
          </a:p>
        </p:txBody>
      </p:sp>
    </p:spTree>
    <p:extLst>
      <p:ext uri="{BB962C8B-B14F-4D97-AF65-F5344CB8AC3E}">
        <p14:creationId xmlns:p14="http://schemas.microsoft.com/office/powerpoint/2010/main" val="286110011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331295" y="1702820"/>
            <a:ext cx="9317905" cy="6270439"/>
          </a:xfrm>
          <a:prstGeom prst="rect">
            <a:avLst/>
          </a:prstGeom>
        </p:spPr>
      </p:pic>
      <p:sp>
        <p:nvSpPr>
          <p:cNvPr id="4" name="Shape 265"/>
          <p:cNvSpPr/>
          <p:nvPr/>
        </p:nvSpPr>
        <p:spPr>
          <a:xfrm>
            <a:off x="5075453" y="825489"/>
            <a:ext cx="5396603" cy="4985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a:lnSpc>
                <a:spcPct val="90000"/>
              </a:lnSpc>
              <a:spcBef>
                <a:spcPts val="1000"/>
              </a:spcBef>
              <a:defRPr>
                <a:latin typeface="VAG Rounded Bold"/>
                <a:ea typeface="VAG Rounded Bold"/>
                <a:cs typeface="VAG Rounded Bold"/>
                <a:sym typeface="VAG Rounded Bold"/>
              </a:defRPr>
            </a:pPr>
            <a:r>
              <a:rPr lang="en-IE" dirty="0" smtClean="0">
                <a:solidFill>
                  <a:schemeClr val="bg1"/>
                </a:solidFill>
              </a:rPr>
              <a:t>Remind you of anything??</a:t>
            </a:r>
            <a:endParaRPr dirty="0">
              <a:solidFill>
                <a:schemeClr val="bg1"/>
              </a:solidFill>
            </a:endParaRPr>
          </a:p>
        </p:txBody>
      </p:sp>
    </p:spTree>
    <p:extLst>
      <p:ext uri="{BB962C8B-B14F-4D97-AF65-F5344CB8AC3E}">
        <p14:creationId xmlns:p14="http://schemas.microsoft.com/office/powerpoint/2010/main" val="406541943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771" y="1447799"/>
            <a:ext cx="9144000" cy="6858000"/>
          </a:xfrm>
          <a:prstGeom prst="rect">
            <a:avLst/>
          </a:prstGeom>
        </p:spPr>
      </p:pic>
      <p:sp>
        <p:nvSpPr>
          <p:cNvPr id="5" name="Shape 265"/>
          <p:cNvSpPr/>
          <p:nvPr/>
        </p:nvSpPr>
        <p:spPr>
          <a:xfrm>
            <a:off x="5053682" y="651317"/>
            <a:ext cx="5788489" cy="4985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a:lnSpc>
                <a:spcPct val="90000"/>
              </a:lnSpc>
              <a:spcBef>
                <a:spcPts val="1000"/>
              </a:spcBef>
              <a:defRPr>
                <a:latin typeface="VAG Rounded Bold"/>
                <a:ea typeface="VAG Rounded Bold"/>
                <a:cs typeface="VAG Rounded Bold"/>
                <a:sym typeface="VAG Rounded Bold"/>
              </a:defRPr>
            </a:pPr>
            <a:r>
              <a:rPr lang="en-IE" dirty="0" smtClean="0">
                <a:solidFill>
                  <a:schemeClr val="bg1"/>
                </a:solidFill>
              </a:rPr>
              <a:t>Fiction is not far from reality </a:t>
            </a:r>
            <a:endParaRPr dirty="0">
              <a:solidFill>
                <a:schemeClr val="bg1"/>
              </a:solidFill>
            </a:endParaRPr>
          </a:p>
        </p:txBody>
      </p:sp>
    </p:spTree>
    <p:extLst>
      <p:ext uri="{BB962C8B-B14F-4D97-AF65-F5344CB8AC3E}">
        <p14:creationId xmlns:p14="http://schemas.microsoft.com/office/powerpoint/2010/main" val="410488150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CA8D"/>
        </a:solidFill>
        <a:effectLst/>
      </p:bgPr>
    </p:bg>
    <p:spTree>
      <p:nvGrpSpPr>
        <p:cNvPr id="1" name=""/>
        <p:cNvGrpSpPr/>
        <p:nvPr/>
      </p:nvGrpSpPr>
      <p:grpSpPr>
        <a:xfrm>
          <a:off x="0" y="0"/>
          <a:ext cx="0" cy="0"/>
          <a:chOff x="0" y="0"/>
          <a:chExt cx="0" cy="0"/>
        </a:xfrm>
      </p:grpSpPr>
      <p:sp>
        <p:nvSpPr>
          <p:cNvPr id="5" name="Shape 197"/>
          <p:cNvSpPr txBox="1">
            <a:spLocks/>
          </p:cNvSpPr>
          <p:nvPr/>
        </p:nvSpPr>
        <p:spPr>
          <a:xfrm>
            <a:off x="-403785" y="194386"/>
            <a:ext cx="17051669" cy="25285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1pPr>
            <a:lvl2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2pPr>
            <a:lvl3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3pPr>
            <a:lvl4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4pPr>
            <a:lvl5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5pPr>
            <a:lvl6pPr marL="0" marR="0" indent="4572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6pPr>
            <a:lvl7pPr marL="0" marR="0" indent="9144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7pPr>
            <a:lvl8pPr marL="0" marR="0" indent="13716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8pPr>
            <a:lvl9pPr marL="0" marR="0" indent="18288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9pPr>
          </a:lstStyle>
          <a:p>
            <a:pPr hangingPunct="1"/>
            <a:r>
              <a:rPr lang="en-IE" sz="7200" dirty="0" smtClean="0"/>
              <a:t>Organised</a:t>
            </a:r>
            <a:r>
              <a:rPr lang="en-IE" sz="7200" dirty="0"/>
              <a:t> </a:t>
            </a:r>
            <a:r>
              <a:rPr lang="en-IE" sz="7200" dirty="0" smtClean="0"/>
              <a:t>Chaos  </a:t>
            </a:r>
          </a:p>
          <a:p>
            <a:pPr hangingPunct="1"/>
            <a:r>
              <a:rPr lang="en-IE" sz="5400" dirty="0" smtClean="0"/>
              <a:t/>
            </a:r>
            <a:br>
              <a:rPr lang="en-IE" sz="5400" dirty="0" smtClean="0"/>
            </a:br>
            <a:endParaRPr lang="en-IE" sz="5400" dirty="0"/>
          </a:p>
        </p:txBody>
      </p:sp>
      <p:sp>
        <p:nvSpPr>
          <p:cNvPr id="7" name="Shape 197"/>
          <p:cNvSpPr txBox="1">
            <a:spLocks/>
          </p:cNvSpPr>
          <p:nvPr/>
        </p:nvSpPr>
        <p:spPr>
          <a:xfrm>
            <a:off x="434340" y="7695158"/>
            <a:ext cx="6989717" cy="25285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lvl1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1pPr>
            <a:lvl2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2pPr>
            <a:lvl3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3pPr>
            <a:lvl4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4pPr>
            <a:lvl5pPr marL="0" marR="0" indent="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5pPr>
            <a:lvl6pPr marL="0" marR="0" indent="4572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6pPr>
            <a:lvl7pPr marL="0" marR="0" indent="9144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7pPr>
            <a:lvl8pPr marL="0" marR="0" indent="13716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8pPr>
            <a:lvl9pPr marL="0" marR="0" indent="1828800" algn="ctr" defTabSz="914400" rtl="0" latinLnBrk="0">
              <a:lnSpc>
                <a:spcPct val="90000"/>
              </a:lnSpc>
              <a:spcBef>
                <a:spcPts val="1000"/>
              </a:spcBef>
              <a:spcAft>
                <a:spcPts val="0"/>
              </a:spcAft>
              <a:buClrTx/>
              <a:buSzTx/>
              <a:buFontTx/>
              <a:buNone/>
              <a:tabLst/>
              <a:defRPr sz="5200" b="0" i="0" u="none" strike="noStrike" cap="none" spc="0" baseline="0">
                <a:ln>
                  <a:noFill/>
                </a:ln>
                <a:solidFill>
                  <a:schemeClr val="accent3">
                    <a:lumOff val="44000"/>
                  </a:schemeClr>
                </a:solidFill>
                <a:uFillTx/>
                <a:latin typeface="Aleo Light"/>
                <a:ea typeface="Aleo Light"/>
                <a:cs typeface="Aleo Light"/>
                <a:sym typeface="Aleo Light"/>
              </a:defRPr>
            </a:lvl9pPr>
          </a:lstStyle>
          <a:p>
            <a:pPr algn="l" hangingPunct="1"/>
            <a:r>
              <a:rPr lang="en-IE" sz="4100" dirty="0" smtClean="0"/>
              <a:t>Dee W. Hock Founder          Visa Credit Card Association   </a:t>
            </a:r>
          </a:p>
          <a:p>
            <a:pPr hangingPunct="1"/>
            <a:r>
              <a:rPr lang="en-IE" sz="5400" dirty="0" smtClean="0"/>
              <a:t/>
            </a:r>
            <a:br>
              <a:rPr lang="en-IE" sz="5400" dirty="0" smtClean="0"/>
            </a:br>
            <a:endParaRPr lang="en-IE" sz="54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2542" y="1259123"/>
            <a:ext cx="8859013" cy="6436035"/>
          </a:xfrm>
          <a:prstGeom prst="rect">
            <a:avLst/>
          </a:prstGeom>
        </p:spPr>
      </p:pic>
    </p:spTree>
    <p:extLst>
      <p:ext uri="{BB962C8B-B14F-4D97-AF65-F5344CB8AC3E}">
        <p14:creationId xmlns:p14="http://schemas.microsoft.com/office/powerpoint/2010/main" val="208589688"/>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55DC98"/>
      </a:accent1>
      <a:accent2>
        <a:srgbClr val="333399"/>
      </a:accent2>
      <a:accent3>
        <a:srgbClr val="8F8F8F"/>
      </a:accent3>
      <a:accent4>
        <a:srgbClr val="707070"/>
      </a:accent4>
      <a:accent5>
        <a:srgbClr val="B3E9C8"/>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55DC98"/>
      </a:accent1>
      <a:accent2>
        <a:srgbClr val="333399"/>
      </a:accent2>
      <a:accent3>
        <a:srgbClr val="8F8F8F"/>
      </a:accent3>
      <a:accent4>
        <a:srgbClr val="707070"/>
      </a:accent4>
      <a:accent5>
        <a:srgbClr val="B3E9C8"/>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Sans"/>
            <a:ea typeface="GillSans"/>
            <a:cs typeface="GillSans"/>
            <a:sym typeface="Gill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7398</TotalTime>
  <Words>2151</Words>
  <Application>Microsoft Office PowerPoint</Application>
  <PresentationFormat>Custom</PresentationFormat>
  <Paragraphs>92</Paragraphs>
  <Slides>21</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Aleo Light</vt:lpstr>
      <vt:lpstr>Aleo-Regular</vt:lpstr>
      <vt:lpstr>Calibri</vt:lpstr>
      <vt:lpstr>GillSans</vt:lpstr>
      <vt:lpstr>Helvetica</vt:lpstr>
      <vt:lpstr>Helvetica Neue</vt:lpstr>
      <vt:lpstr>VAG Rounded Bold</vt:lpstr>
      <vt:lpstr>VAG Rounded Light</vt:lpstr>
      <vt:lpstr>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dc:creator>
  <cp:lastModifiedBy>Justin</cp:lastModifiedBy>
  <cp:revision>321</cp:revision>
  <dcterms:modified xsi:type="dcterms:W3CDTF">2017-05-30T21:53:50Z</dcterms:modified>
</cp:coreProperties>
</file>